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86" r:id="rId2"/>
    <p:sldId id="303" r:id="rId3"/>
    <p:sldId id="298" r:id="rId4"/>
    <p:sldId id="282" r:id="rId5"/>
    <p:sldId id="289" r:id="rId6"/>
    <p:sldId id="293" r:id="rId7"/>
    <p:sldId id="297" r:id="rId8"/>
    <p:sldId id="292" r:id="rId9"/>
    <p:sldId id="291" r:id="rId10"/>
    <p:sldId id="302" r:id="rId11"/>
    <p:sldId id="299" r:id="rId12"/>
    <p:sldId id="301" r:id="rId13"/>
    <p:sldId id="304" r:id="rId14"/>
    <p:sldId id="305" r:id="rId15"/>
    <p:sldId id="306" r:id="rId16"/>
    <p:sldId id="307" r:id="rId17"/>
    <p:sldId id="294" r:id="rId18"/>
    <p:sldId id="300" r:id="rId19"/>
    <p:sldId id="295" r:id="rId20"/>
  </p:sldIdLst>
  <p:sldSz cx="9144000" cy="6858000" type="screen4x3"/>
  <p:notesSz cx="6797675" cy="98710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600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193E5"/>
    <a:srgbClr val="3A6BCE"/>
    <a:srgbClr val="CCECFF"/>
    <a:srgbClr val="99CCFF"/>
    <a:srgbClr val="006699"/>
    <a:srgbClr val="EAEAEA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6" autoAdjust="0"/>
    <p:restoredTop sz="97018" autoAdjust="0"/>
  </p:normalViewPr>
  <p:slideViewPr>
    <p:cSldViewPr>
      <p:cViewPr>
        <p:scale>
          <a:sx n="125" d="100"/>
          <a:sy n="125" d="100"/>
        </p:scale>
        <p:origin x="-714" y="-36"/>
      </p:cViewPr>
      <p:guideLst>
        <p:guide orient="horz" pos="2160"/>
        <p:guide orient="horz" pos="527"/>
        <p:guide orient="horz" pos="890"/>
        <p:guide pos="2880"/>
        <p:guide pos="279"/>
        <p:guide pos="5465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990" y="-90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0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0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 smtClean="0"/>
            </a:lvl1pPr>
          </a:lstStyle>
          <a:p>
            <a:pPr>
              <a:defRPr/>
            </a:pPr>
            <a:fld id="{6B82C88F-A568-467E-94EA-4A84B5A44043}" type="datetimeFigureOut">
              <a:rPr lang="ko-KR" altLang="en-US"/>
              <a:pPr>
                <a:defRPr/>
              </a:pPr>
              <a:t>2013-03-23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5391"/>
            <a:ext cx="2944958" cy="49410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1098" y="9375391"/>
            <a:ext cx="2944958" cy="49410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1C180BD-F9DB-4F35-8C1A-B78C6731EA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081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0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0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B35CA68-8F73-40AA-A747-D441FF6B50F5}" type="datetimeFigureOut">
              <a:rPr lang="ko-KR" altLang="en-US"/>
              <a:pPr>
                <a:defRPr/>
              </a:pPr>
              <a:t>2013-03-23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1363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606" y="4688485"/>
            <a:ext cx="5438464" cy="4442220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5391"/>
            <a:ext cx="2944958" cy="49410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1098" y="9375391"/>
            <a:ext cx="2944958" cy="49410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29605A9-6573-4E29-8EB8-0A9A8440D85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286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첫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827584" y="2430578"/>
            <a:ext cx="7715304" cy="107043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제목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827584" y="3648444"/>
            <a:ext cx="7715304" cy="4286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accent6"/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부제목</a:t>
            </a:r>
            <a:endParaRPr lang="ko-KR" altLang="en-US" dirty="0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0" hasCustomPrompt="1"/>
          </p:nvPr>
        </p:nvSpPr>
        <p:spPr>
          <a:xfrm>
            <a:off x="107504" y="6452196"/>
            <a:ext cx="3240360" cy="360785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1200" b="1">
                <a:solidFill>
                  <a:schemeClr val="bg1">
                    <a:lumMod val="8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  <a:lvl2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작성일</a:t>
            </a:r>
            <a:endParaRPr lang="en-US" altLang="ko-KR" smtClean="0"/>
          </a:p>
        </p:txBody>
      </p:sp>
      <p:sp>
        <p:nvSpPr>
          <p:cNvPr id="12" name="텍스트 개체 틀 10"/>
          <p:cNvSpPr>
            <a:spLocks noGrp="1"/>
          </p:cNvSpPr>
          <p:nvPr>
            <p:ph type="body" sz="quarter" idx="11" hasCustomPrompt="1"/>
          </p:nvPr>
        </p:nvSpPr>
        <p:spPr>
          <a:xfrm>
            <a:off x="5903640" y="6468471"/>
            <a:ext cx="3240360" cy="360785"/>
          </a:xfrm>
          <a:prstGeom prst="rect">
            <a:avLst/>
          </a:prstGeom>
        </p:spPr>
        <p:txBody>
          <a:bodyPr anchor="ctr"/>
          <a:lstStyle>
            <a:lvl1pPr algn="r">
              <a:buFontTx/>
              <a:buNone/>
              <a:defRPr sz="1200" b="1">
                <a:solidFill>
                  <a:schemeClr val="bg1">
                    <a:lumMod val="8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  <a:lvl2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FontTx/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작성자</a:t>
            </a:r>
            <a:endParaRPr lang="en-US" altLang="ko-KR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620688"/>
            <a:ext cx="8215370" cy="6120680"/>
          </a:xfrm>
          <a:prstGeom prst="rect">
            <a:avLst/>
          </a:prstGeom>
        </p:spPr>
        <p:txBody>
          <a:bodyPr anchor="t"/>
          <a:lstStyle>
            <a:lvl1pPr marL="514350" indent="-514350">
              <a:buFont typeface="+mj-lt"/>
              <a:buAutoNum type="romanUcPeriod"/>
              <a:defRPr sz="2400" b="1">
                <a:latin typeface="맑은 고딕" pitchFamily="50" charset="-127"/>
                <a:ea typeface="맑은 고딕" pitchFamily="50" charset="-127"/>
              </a:defRPr>
            </a:lvl1pPr>
            <a:lvl2pPr marL="800100" indent="-342900">
              <a:buFont typeface="+mj-lt"/>
              <a:buAutoNum type="arabicPeriod"/>
              <a:defRPr sz="2000" b="0">
                <a:latin typeface="맑은 고딕" pitchFamily="50" charset="-127"/>
                <a:ea typeface="맑은 고딕" pitchFamily="50" charset="-127"/>
              </a:defRPr>
            </a:lvl2pPr>
            <a:lvl3pPr marL="1257300" indent="-342900">
              <a:buFont typeface="+mj-lt"/>
              <a:buAutoNum type="arabicParenR"/>
              <a:defRPr sz="1800" b="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400" b="0">
                <a:latin typeface="맑은 고딕" pitchFamily="50" charset="-127"/>
                <a:ea typeface="맑은 고딕" pitchFamily="50" charset="-127"/>
              </a:defRPr>
            </a:lvl4pPr>
            <a:lvl5pPr>
              <a:defRPr sz="1400" b="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148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" name="제목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715304" cy="65563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3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4" name="부제목 2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7715304" cy="4286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본문 빈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579296" cy="57148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20688"/>
            <a:ext cx="8218488" cy="583264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맑은 고딕" pitchFamily="50" charset="-127"/>
                <a:ea typeface="맑은 고딕" pitchFamily="50" charset="-127"/>
              </a:defRPr>
            </a:lvl1pPr>
            <a:lvl2pPr>
              <a:defRPr sz="1400">
                <a:latin typeface="맑은 고딕" pitchFamily="50" charset="-127"/>
                <a:ea typeface="맑은 고딕" pitchFamily="50" charset="-127"/>
              </a:defRPr>
            </a:lvl2pPr>
            <a:lvl3pPr>
              <a:defRPr sz="1200">
                <a:latin typeface="맑은 고딕" pitchFamily="50" charset="-127"/>
                <a:ea typeface="맑은 고딕" pitchFamily="50" charset="-127"/>
              </a:defRPr>
            </a:lvl3pPr>
            <a:lvl4pPr>
              <a:defRPr sz="1200">
                <a:latin typeface="맑은 고딕" pitchFamily="50" charset="-127"/>
                <a:ea typeface="맑은 고딕" pitchFamily="50" charset="-127"/>
              </a:defRPr>
            </a:lvl4pPr>
            <a:lvl5pPr>
              <a:defRPr sz="12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1480"/>
          </a:xfrm>
          <a:prstGeom prst="rect">
            <a:avLst/>
          </a:prstGeom>
        </p:spPr>
        <p:txBody>
          <a:bodyPr anchor="ctr" anchorCtr="0"/>
          <a:lstStyle>
            <a:lvl1pPr algn="l">
              <a:defRPr kumimoji="1" lang="ko-KR" altLang="en-US" sz="28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본문 2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20688"/>
            <a:ext cx="4042792" cy="583264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맑은 고딕" pitchFamily="50" charset="-127"/>
                <a:ea typeface="맑은 고딕" pitchFamily="50" charset="-127"/>
              </a:defRPr>
            </a:lvl1pPr>
            <a:lvl2pPr>
              <a:defRPr sz="1400">
                <a:latin typeface="맑은 고딕" pitchFamily="50" charset="-127"/>
                <a:ea typeface="맑은 고딕" pitchFamily="50" charset="-127"/>
              </a:defRPr>
            </a:lvl2pPr>
            <a:lvl3pPr>
              <a:defRPr sz="1200">
                <a:latin typeface="맑은 고딕" pitchFamily="50" charset="-127"/>
                <a:ea typeface="맑은 고딕" pitchFamily="50" charset="-127"/>
              </a:defRPr>
            </a:lvl3pPr>
            <a:lvl4pPr>
              <a:defRPr sz="1200">
                <a:latin typeface="맑은 고딕" pitchFamily="50" charset="-127"/>
                <a:ea typeface="맑은 고딕" pitchFamily="50" charset="-127"/>
              </a:defRPr>
            </a:lvl4pPr>
            <a:lvl5pPr>
              <a:defRPr sz="12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686800" cy="571480"/>
          </a:xfrm>
          <a:prstGeom prst="rect">
            <a:avLst/>
          </a:prstGeom>
        </p:spPr>
        <p:txBody>
          <a:bodyPr anchor="ctr" anchorCtr="0"/>
          <a:lstStyle>
            <a:lvl1pPr algn="l">
              <a:defRPr kumimoji="1" lang="ko-KR" altLang="en-US" sz="28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>
            <a:off x="4389438" y="6492875"/>
            <a:ext cx="3746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7FD19CBC-EDBB-4CDF-A68A-E7C78ACAD88E}" type="slidenum">
              <a:rPr lang="en-US" altLang="ko-KR" sz="1000">
                <a:latin typeface="굴림" pitchFamily="50" charset="-127"/>
                <a:ea typeface="굴림" pitchFamily="50" charset="-127"/>
              </a:rPr>
              <a:pPr>
                <a:defRPr/>
              </a:pPr>
              <a:t>‹#›</a:t>
            </a:fld>
            <a:endParaRPr lang="en-US" altLang="ko-KR" sz="1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0"/>
          </p:nvPr>
        </p:nvSpPr>
        <p:spPr>
          <a:xfrm>
            <a:off x="4633664" y="620688"/>
            <a:ext cx="4042792" cy="5832648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맑은 고딕" pitchFamily="50" charset="-127"/>
                <a:ea typeface="맑은 고딕" pitchFamily="50" charset="-127"/>
              </a:defRPr>
            </a:lvl1pPr>
            <a:lvl2pPr>
              <a:defRPr sz="1400">
                <a:latin typeface="맑은 고딕" pitchFamily="50" charset="-127"/>
                <a:ea typeface="맑은 고딕" pitchFamily="50" charset="-127"/>
              </a:defRPr>
            </a:lvl2pPr>
            <a:lvl3pPr>
              <a:defRPr sz="1200">
                <a:latin typeface="맑은 고딕" pitchFamily="50" charset="-127"/>
                <a:ea typeface="맑은 고딕" pitchFamily="50" charset="-127"/>
              </a:defRPr>
            </a:lvl3pPr>
            <a:lvl4pPr>
              <a:defRPr sz="1200">
                <a:latin typeface="맑은 고딕" pitchFamily="50" charset="-127"/>
                <a:ea typeface="맑은 고딕" pitchFamily="50" charset="-127"/>
              </a:defRPr>
            </a:lvl4pPr>
            <a:lvl5pPr>
              <a:defRPr sz="12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3"/>
          <p:cNvSpPr>
            <a:spLocks noChangeArrowheads="1"/>
          </p:cNvSpPr>
          <p:nvPr userDrawn="1"/>
        </p:nvSpPr>
        <p:spPr bwMode="auto">
          <a:xfrm>
            <a:off x="0" y="-27384"/>
            <a:ext cx="9144000" cy="54867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216000" anchor="ctr"/>
          <a:lstStyle/>
          <a:p>
            <a:pPr>
              <a:lnSpc>
                <a:spcPct val="150000"/>
              </a:lnSpc>
            </a:pPr>
            <a:endParaRPr kumimoji="0" lang="ko-KR" altLang="en-US" sz="2400" b="1" dirty="0">
              <a:solidFill>
                <a:srgbClr val="FFC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4" r:id="rId3"/>
    <p:sldLayoutId id="2147483676" r:id="rId4"/>
    <p:sldLayoutId id="2147483677" r:id="rId5"/>
    <p:sldLayoutId id="2147483678" r:id="rId6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Message Driven Architecture </a:t>
            </a:r>
            <a:br>
              <a:rPr lang="en-US" altLang="ko-KR" smtClean="0"/>
            </a:br>
            <a:r>
              <a:rPr lang="en-US" altLang="ko-KR" smtClean="0"/>
              <a:t>for Massive Service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Elastic Scalability, High Availability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mtClean="0"/>
              <a:t>2011.11.18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altLang="en-US" smtClean="0"/>
              <a:t>박혜웅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내용 개체 틀 94"/>
          <p:cNvSpPr>
            <a:spLocks noGrp="1"/>
          </p:cNvSpPr>
          <p:nvPr>
            <p:ph idx="1"/>
          </p:nvPr>
        </p:nvSpPr>
        <p:spPr>
          <a:xfrm>
            <a:off x="457200" y="620688"/>
            <a:ext cx="8218488" cy="1728192"/>
          </a:xfrm>
        </p:spPr>
        <p:txBody>
          <a:bodyPr/>
          <a:lstStyle/>
          <a:p>
            <a:r>
              <a:rPr lang="en-US" altLang="ko-KR" b="1" smtClean="0"/>
              <a:t>Distributed Coordinator</a:t>
            </a:r>
          </a:p>
          <a:p>
            <a:pPr lvl="1"/>
            <a:r>
              <a:rPr lang="en-US" altLang="ko-KR" smtClean="0"/>
              <a:t>registry: important data (small size)</a:t>
            </a:r>
          </a:p>
          <a:p>
            <a:pPr lvl="2"/>
            <a:r>
              <a:rPr lang="en-US" altLang="ko-KR" smtClean="0"/>
              <a:t>server status</a:t>
            </a:r>
          </a:p>
          <a:p>
            <a:pPr lvl="2"/>
            <a:r>
              <a:rPr lang="en-US" altLang="ko-KR" smtClean="0"/>
              <a:t>server configuration</a:t>
            </a:r>
          </a:p>
          <a:p>
            <a:pPr lvl="2"/>
            <a:r>
              <a:rPr lang="en-US" altLang="ko-KR" smtClean="0"/>
              <a:t>common data</a:t>
            </a:r>
          </a:p>
          <a:p>
            <a:pPr lvl="1"/>
            <a:r>
              <a:rPr lang="en-US" altLang="ko-KR" smtClean="0"/>
              <a:t>removing SPOF from our system</a:t>
            </a:r>
          </a:p>
          <a:p>
            <a:pPr lvl="1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the steps of Decoupling (step1)</a:t>
            </a:r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1979712" y="2852936"/>
            <a:ext cx="1800200" cy="1152128"/>
            <a:chOff x="4427984" y="620688"/>
            <a:chExt cx="1944216" cy="1224136"/>
          </a:xfrm>
        </p:grpSpPr>
        <p:sp>
          <p:nvSpPr>
            <p:cNvPr id="4" name="직사각형 3"/>
            <p:cNvSpPr/>
            <p:nvPr/>
          </p:nvSpPr>
          <p:spPr bwMode="auto">
            <a:xfrm>
              <a:off x="4427984" y="620688"/>
              <a:ext cx="1944216" cy="122413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5" name="직사각형 4"/>
            <p:cNvSpPr/>
            <p:nvPr/>
          </p:nvSpPr>
          <p:spPr bwMode="auto">
            <a:xfrm>
              <a:off x="4499992" y="908720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6" name="직사각형 5"/>
            <p:cNvSpPr/>
            <p:nvPr/>
          </p:nvSpPr>
          <p:spPr bwMode="auto">
            <a:xfrm>
              <a:off x="5508104" y="908720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cxnSp>
          <p:nvCxnSpPr>
            <p:cNvPr id="7" name="직선 화살표 연결선 6"/>
            <p:cNvCxnSpPr>
              <a:stCxn id="5" idx="3"/>
              <a:endCxn id="6" idx="1"/>
            </p:cNvCxnSpPr>
            <p:nvPr/>
          </p:nvCxnSpPr>
          <p:spPr bwMode="auto">
            <a:xfrm>
              <a:off x="5292080" y="1052736"/>
              <a:ext cx="21602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직사각형 7"/>
            <p:cNvSpPr/>
            <p:nvPr/>
          </p:nvSpPr>
          <p:spPr bwMode="auto">
            <a:xfrm>
              <a:off x="4499992" y="1268760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5508104" y="1268760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4499992" y="1556792"/>
              <a:ext cx="1800200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registry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5076056" y="2564904"/>
            <a:ext cx="1066785" cy="542178"/>
            <a:chOff x="4644008" y="1484784"/>
            <a:chExt cx="1152128" cy="576064"/>
          </a:xfrm>
        </p:grpSpPr>
        <p:sp>
          <p:nvSpPr>
            <p:cNvPr id="36" name="직사각형 35"/>
            <p:cNvSpPr/>
            <p:nvPr/>
          </p:nvSpPr>
          <p:spPr bwMode="auto">
            <a:xfrm>
              <a:off x="4644008" y="1484784"/>
              <a:ext cx="1152128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Coordinator</a:t>
              </a:r>
            </a:p>
          </p:txBody>
        </p:sp>
        <p:sp>
          <p:nvSpPr>
            <p:cNvPr id="37" name="직사각형 36"/>
            <p:cNvSpPr/>
            <p:nvPr/>
          </p:nvSpPr>
          <p:spPr bwMode="auto">
            <a:xfrm>
              <a:off x="4716016" y="1772816"/>
              <a:ext cx="977251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registry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38" name="오른쪽 화살표 37"/>
          <p:cNvSpPr/>
          <p:nvPr/>
        </p:nvSpPr>
        <p:spPr bwMode="auto">
          <a:xfrm>
            <a:off x="4355976" y="4077072"/>
            <a:ext cx="288032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39" name="직선 연결선 38"/>
          <p:cNvCxnSpPr>
            <a:stCxn id="36" idx="3"/>
            <a:endCxn id="68" idx="1"/>
          </p:cNvCxnSpPr>
          <p:nvPr/>
        </p:nvCxnSpPr>
        <p:spPr bwMode="auto">
          <a:xfrm>
            <a:off x="6142841" y="2835993"/>
            <a:ext cx="517391" cy="2537223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직선 연결선 39"/>
          <p:cNvCxnSpPr>
            <a:stCxn id="36" idx="3"/>
            <a:endCxn id="60" idx="1"/>
          </p:cNvCxnSpPr>
          <p:nvPr/>
        </p:nvCxnSpPr>
        <p:spPr bwMode="auto">
          <a:xfrm>
            <a:off x="6142841" y="2835993"/>
            <a:ext cx="517391" cy="593007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직선 연결선 44"/>
          <p:cNvCxnSpPr>
            <a:stCxn id="51" idx="0"/>
            <a:endCxn id="4" idx="2"/>
          </p:cNvCxnSpPr>
          <p:nvPr/>
        </p:nvCxnSpPr>
        <p:spPr bwMode="auto">
          <a:xfrm flipV="1">
            <a:off x="2879812" y="4005064"/>
            <a:ext cx="0" cy="792088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0" name="그룹 49"/>
          <p:cNvGrpSpPr/>
          <p:nvPr/>
        </p:nvGrpSpPr>
        <p:grpSpPr>
          <a:xfrm>
            <a:off x="1979712" y="4797152"/>
            <a:ext cx="1800200" cy="1152128"/>
            <a:chOff x="4427984" y="620688"/>
            <a:chExt cx="1944216" cy="1224136"/>
          </a:xfrm>
        </p:grpSpPr>
        <p:sp>
          <p:nvSpPr>
            <p:cNvPr id="51" name="직사각형 50"/>
            <p:cNvSpPr/>
            <p:nvPr/>
          </p:nvSpPr>
          <p:spPr bwMode="auto">
            <a:xfrm>
              <a:off x="4427984" y="620688"/>
              <a:ext cx="1944216" cy="122413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52" name="직사각형 51"/>
            <p:cNvSpPr/>
            <p:nvPr/>
          </p:nvSpPr>
          <p:spPr bwMode="auto">
            <a:xfrm>
              <a:off x="4499992" y="908720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53" name="직사각형 52"/>
            <p:cNvSpPr/>
            <p:nvPr/>
          </p:nvSpPr>
          <p:spPr bwMode="auto">
            <a:xfrm>
              <a:off x="5508104" y="908720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cxnSp>
          <p:nvCxnSpPr>
            <p:cNvPr id="54" name="직선 화살표 연결선 53"/>
            <p:cNvCxnSpPr>
              <a:stCxn id="52" idx="3"/>
              <a:endCxn id="53" idx="1"/>
            </p:cNvCxnSpPr>
            <p:nvPr/>
          </p:nvCxnSpPr>
          <p:spPr bwMode="auto">
            <a:xfrm>
              <a:off x="5292080" y="1052736"/>
              <a:ext cx="21602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직사각형 54"/>
            <p:cNvSpPr/>
            <p:nvPr/>
          </p:nvSpPr>
          <p:spPr bwMode="auto">
            <a:xfrm>
              <a:off x="4499992" y="1268760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56" name="직사각형 55"/>
            <p:cNvSpPr/>
            <p:nvPr/>
          </p:nvSpPr>
          <p:spPr bwMode="auto">
            <a:xfrm>
              <a:off x="5508104" y="1268760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57" name="직사각형 56"/>
            <p:cNvSpPr/>
            <p:nvPr/>
          </p:nvSpPr>
          <p:spPr bwMode="auto">
            <a:xfrm>
              <a:off x="4499992" y="1556792"/>
              <a:ext cx="1800200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registry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6660232" y="2852936"/>
            <a:ext cx="1800200" cy="1152128"/>
            <a:chOff x="4427984" y="620688"/>
            <a:chExt cx="1944216" cy="1224136"/>
          </a:xfrm>
        </p:grpSpPr>
        <p:sp>
          <p:nvSpPr>
            <p:cNvPr id="60" name="직사각형 59"/>
            <p:cNvSpPr/>
            <p:nvPr/>
          </p:nvSpPr>
          <p:spPr bwMode="auto">
            <a:xfrm>
              <a:off x="4427984" y="620688"/>
              <a:ext cx="1944216" cy="122413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61" name="직사각형 60"/>
            <p:cNvSpPr/>
            <p:nvPr/>
          </p:nvSpPr>
          <p:spPr bwMode="auto">
            <a:xfrm>
              <a:off x="4499992" y="908720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62" name="직사각형 61"/>
            <p:cNvSpPr/>
            <p:nvPr/>
          </p:nvSpPr>
          <p:spPr bwMode="auto">
            <a:xfrm>
              <a:off x="5508104" y="908720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cxnSp>
          <p:nvCxnSpPr>
            <p:cNvPr id="63" name="직선 화살표 연결선 62"/>
            <p:cNvCxnSpPr>
              <a:stCxn id="61" idx="3"/>
              <a:endCxn id="62" idx="1"/>
            </p:cNvCxnSpPr>
            <p:nvPr/>
          </p:nvCxnSpPr>
          <p:spPr bwMode="auto">
            <a:xfrm>
              <a:off x="5292080" y="1052736"/>
              <a:ext cx="21602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직사각형 63"/>
            <p:cNvSpPr/>
            <p:nvPr/>
          </p:nvSpPr>
          <p:spPr bwMode="auto">
            <a:xfrm>
              <a:off x="4499992" y="1268760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65" name="직사각형 64"/>
            <p:cNvSpPr/>
            <p:nvPr/>
          </p:nvSpPr>
          <p:spPr bwMode="auto">
            <a:xfrm>
              <a:off x="5508104" y="1268760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6660232" y="4797152"/>
            <a:ext cx="1800200" cy="1152128"/>
            <a:chOff x="4427984" y="620688"/>
            <a:chExt cx="1944216" cy="1224136"/>
          </a:xfrm>
        </p:grpSpPr>
        <p:sp>
          <p:nvSpPr>
            <p:cNvPr id="68" name="직사각형 67"/>
            <p:cNvSpPr/>
            <p:nvPr/>
          </p:nvSpPr>
          <p:spPr bwMode="auto">
            <a:xfrm>
              <a:off x="4427984" y="620688"/>
              <a:ext cx="1944216" cy="122413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69" name="직사각형 68"/>
            <p:cNvSpPr/>
            <p:nvPr/>
          </p:nvSpPr>
          <p:spPr bwMode="auto">
            <a:xfrm>
              <a:off x="4499992" y="908720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70" name="직사각형 69"/>
            <p:cNvSpPr/>
            <p:nvPr/>
          </p:nvSpPr>
          <p:spPr bwMode="auto">
            <a:xfrm>
              <a:off x="5508104" y="908720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cxnSp>
          <p:nvCxnSpPr>
            <p:cNvPr id="71" name="직선 화살표 연결선 70"/>
            <p:cNvCxnSpPr>
              <a:stCxn id="69" idx="3"/>
              <a:endCxn id="70" idx="1"/>
            </p:cNvCxnSpPr>
            <p:nvPr/>
          </p:nvCxnSpPr>
          <p:spPr bwMode="auto">
            <a:xfrm>
              <a:off x="5292080" y="1052736"/>
              <a:ext cx="21602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직사각형 71"/>
            <p:cNvSpPr/>
            <p:nvPr/>
          </p:nvSpPr>
          <p:spPr bwMode="auto">
            <a:xfrm>
              <a:off x="4499992" y="1268760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73" name="직사각형 72"/>
            <p:cNvSpPr/>
            <p:nvPr/>
          </p:nvSpPr>
          <p:spPr bwMode="auto">
            <a:xfrm>
              <a:off x="5508104" y="1268760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78" name="원통 77"/>
          <p:cNvSpPr/>
          <p:nvPr/>
        </p:nvSpPr>
        <p:spPr bwMode="auto">
          <a:xfrm>
            <a:off x="539552" y="4149080"/>
            <a:ext cx="1066785" cy="271089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DB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79" name="원통 78"/>
          <p:cNvSpPr/>
          <p:nvPr/>
        </p:nvSpPr>
        <p:spPr bwMode="auto">
          <a:xfrm>
            <a:off x="5076056" y="4149080"/>
            <a:ext cx="1066785" cy="271089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DB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80" name="직선 연결선 79"/>
          <p:cNvCxnSpPr>
            <a:stCxn id="79" idx="4"/>
            <a:endCxn id="60" idx="1"/>
          </p:cNvCxnSpPr>
          <p:nvPr/>
        </p:nvCxnSpPr>
        <p:spPr bwMode="auto">
          <a:xfrm flipV="1">
            <a:off x="6142841" y="3429000"/>
            <a:ext cx="517391" cy="855625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직선 연결선 80"/>
          <p:cNvCxnSpPr>
            <a:stCxn id="79" idx="4"/>
            <a:endCxn id="68" idx="1"/>
          </p:cNvCxnSpPr>
          <p:nvPr/>
        </p:nvCxnSpPr>
        <p:spPr bwMode="auto">
          <a:xfrm>
            <a:off x="6142841" y="4284625"/>
            <a:ext cx="517391" cy="1088591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직선 연결선 87"/>
          <p:cNvCxnSpPr>
            <a:stCxn id="78" idx="4"/>
            <a:endCxn id="4" idx="1"/>
          </p:cNvCxnSpPr>
          <p:nvPr/>
        </p:nvCxnSpPr>
        <p:spPr bwMode="auto">
          <a:xfrm flipV="1">
            <a:off x="1606337" y="3429000"/>
            <a:ext cx="373375" cy="855625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직선 연결선 90"/>
          <p:cNvCxnSpPr>
            <a:stCxn id="78" idx="4"/>
            <a:endCxn id="51" idx="1"/>
          </p:cNvCxnSpPr>
          <p:nvPr/>
        </p:nvCxnSpPr>
        <p:spPr bwMode="auto">
          <a:xfrm>
            <a:off x="1606337" y="4284625"/>
            <a:ext cx="373375" cy="1088591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직선 연결선 46"/>
          <p:cNvCxnSpPr>
            <a:stCxn id="68" idx="0"/>
            <a:endCxn id="60" idx="2"/>
          </p:cNvCxnSpPr>
          <p:nvPr/>
        </p:nvCxnSpPr>
        <p:spPr bwMode="auto">
          <a:xfrm flipV="1">
            <a:off x="7560332" y="4005064"/>
            <a:ext cx="0" cy="792088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내용 개체 틀 271"/>
          <p:cNvSpPr>
            <a:spLocks noGrp="1"/>
          </p:cNvSpPr>
          <p:nvPr>
            <p:ph idx="1"/>
          </p:nvPr>
        </p:nvSpPr>
        <p:spPr>
          <a:xfrm>
            <a:off x="467544" y="620688"/>
            <a:ext cx="8218488" cy="2520280"/>
          </a:xfrm>
        </p:spPr>
        <p:txBody>
          <a:bodyPr/>
          <a:lstStyle/>
          <a:p>
            <a:r>
              <a:rPr lang="en-US" altLang="ko-KR" b="1" smtClean="0"/>
              <a:t>Distributed Data Cache</a:t>
            </a:r>
          </a:p>
          <a:p>
            <a:pPr lvl="1"/>
            <a:r>
              <a:rPr lang="en-US" altLang="ko-KR" smtClean="0"/>
              <a:t>fast read/write in memory</a:t>
            </a:r>
          </a:p>
          <a:p>
            <a:pPr lvl="2"/>
            <a:r>
              <a:rPr lang="en-US" altLang="ko-KR" smtClean="0"/>
              <a:t>10~100times faster than DB query.</a:t>
            </a:r>
          </a:p>
          <a:p>
            <a:pPr lvl="1"/>
            <a:r>
              <a:rPr lang="en-US" altLang="ko-KR" smtClean="0"/>
              <a:t>alleviate DB overload</a:t>
            </a:r>
          </a:p>
          <a:p>
            <a:pPr lvl="2"/>
            <a:r>
              <a:rPr lang="en-US" altLang="ko-KR" smtClean="0"/>
              <a:t>read query: read cache instead of DB.</a:t>
            </a:r>
          </a:p>
          <a:p>
            <a:pPr lvl="2"/>
            <a:r>
              <a:rPr lang="en-US" altLang="ko-KR" smtClean="0"/>
              <a:t>write query: lazy update for DB with write-through queue.</a:t>
            </a:r>
          </a:p>
          <a:p>
            <a:pPr lvl="1"/>
            <a:r>
              <a:rPr lang="en-US" altLang="ko-KR" smtClean="0"/>
              <a:t>remove duplicated data</a:t>
            </a:r>
          </a:p>
          <a:p>
            <a:pPr lvl="1"/>
            <a:r>
              <a:rPr lang="en-US" altLang="ko-KR" smtClean="0"/>
              <a:t>remove overhead of data synchronization among processes.</a:t>
            </a:r>
          </a:p>
          <a:p>
            <a:pPr lvl="1"/>
            <a:r>
              <a:rPr lang="en-US" altLang="ko-KR" smtClean="0"/>
              <a:t>fault tolerant system</a:t>
            </a:r>
          </a:p>
          <a:p>
            <a:pPr lvl="2"/>
            <a:r>
              <a:rPr lang="en-US" altLang="ko-KR" smtClean="0"/>
              <a:t>no matter what process terminated in the same cluster.</a:t>
            </a:r>
          </a:p>
          <a:p>
            <a:pPr lvl="1">
              <a:buNone/>
            </a:pP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the steps of Decoupling (step2)</a:t>
            </a:r>
            <a:endParaRPr lang="ko-KR" altLang="en-US"/>
          </a:p>
        </p:txBody>
      </p:sp>
      <p:grpSp>
        <p:nvGrpSpPr>
          <p:cNvPr id="175" name="그룹 174"/>
          <p:cNvGrpSpPr/>
          <p:nvPr/>
        </p:nvGrpSpPr>
        <p:grpSpPr>
          <a:xfrm>
            <a:off x="5004048" y="3307140"/>
            <a:ext cx="1066785" cy="443126"/>
            <a:chOff x="4644008" y="1484784"/>
            <a:chExt cx="1152128" cy="576064"/>
          </a:xfrm>
        </p:grpSpPr>
        <p:sp>
          <p:nvSpPr>
            <p:cNvPr id="176" name="직사각형 175"/>
            <p:cNvSpPr/>
            <p:nvPr/>
          </p:nvSpPr>
          <p:spPr bwMode="auto">
            <a:xfrm>
              <a:off x="4644008" y="1484784"/>
              <a:ext cx="1152128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Coordinator</a:t>
              </a:r>
            </a:p>
          </p:txBody>
        </p:sp>
        <p:sp>
          <p:nvSpPr>
            <p:cNvPr id="177" name="직사각형 176"/>
            <p:cNvSpPr/>
            <p:nvPr/>
          </p:nvSpPr>
          <p:spPr bwMode="auto">
            <a:xfrm>
              <a:off x="4716016" y="1772816"/>
              <a:ext cx="977251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registry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178" name="직선 연결선 177"/>
          <p:cNvCxnSpPr>
            <a:stCxn id="176" idx="3"/>
            <a:endCxn id="188" idx="1"/>
          </p:cNvCxnSpPr>
          <p:nvPr/>
        </p:nvCxnSpPr>
        <p:spPr bwMode="auto">
          <a:xfrm>
            <a:off x="6070833" y="3528703"/>
            <a:ext cx="445383" cy="2359647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직선 연결선 178"/>
          <p:cNvCxnSpPr>
            <a:stCxn id="176" idx="3"/>
            <a:endCxn id="181" idx="1"/>
          </p:cNvCxnSpPr>
          <p:nvPr/>
        </p:nvCxnSpPr>
        <p:spPr bwMode="auto">
          <a:xfrm>
            <a:off x="6070833" y="3528703"/>
            <a:ext cx="445383" cy="343423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63" name="그룹 262"/>
          <p:cNvGrpSpPr/>
          <p:nvPr/>
        </p:nvGrpSpPr>
        <p:grpSpPr>
          <a:xfrm>
            <a:off x="6516216" y="3595173"/>
            <a:ext cx="1800200" cy="553908"/>
            <a:chOff x="6228184" y="1268760"/>
            <a:chExt cx="1944216" cy="720080"/>
          </a:xfrm>
        </p:grpSpPr>
        <p:sp>
          <p:nvSpPr>
            <p:cNvPr id="181" name="직사각형 180"/>
            <p:cNvSpPr/>
            <p:nvPr/>
          </p:nvSpPr>
          <p:spPr bwMode="auto">
            <a:xfrm>
              <a:off x="6228184" y="1268760"/>
              <a:ext cx="1944216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82" name="직사각형 181"/>
            <p:cNvSpPr/>
            <p:nvPr/>
          </p:nvSpPr>
          <p:spPr bwMode="auto">
            <a:xfrm>
              <a:off x="6300192" y="1556792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83" name="직사각형 182"/>
            <p:cNvSpPr/>
            <p:nvPr/>
          </p:nvSpPr>
          <p:spPr bwMode="auto">
            <a:xfrm>
              <a:off x="7308304" y="1556792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cxnSp>
          <p:nvCxnSpPr>
            <p:cNvPr id="184" name="직선 화살표 연결선 183"/>
            <p:cNvCxnSpPr>
              <a:stCxn id="182" idx="3"/>
              <a:endCxn id="183" idx="1"/>
            </p:cNvCxnSpPr>
            <p:nvPr/>
          </p:nvCxnSpPr>
          <p:spPr bwMode="auto">
            <a:xfrm>
              <a:off x="7092280" y="1700808"/>
              <a:ext cx="21602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4" name="그룹 263"/>
          <p:cNvGrpSpPr/>
          <p:nvPr/>
        </p:nvGrpSpPr>
        <p:grpSpPr>
          <a:xfrm>
            <a:off x="6516216" y="5611396"/>
            <a:ext cx="1800200" cy="553908"/>
            <a:chOff x="6228184" y="3212977"/>
            <a:chExt cx="1944216" cy="720081"/>
          </a:xfrm>
        </p:grpSpPr>
        <p:sp>
          <p:nvSpPr>
            <p:cNvPr id="188" name="직사각형 187"/>
            <p:cNvSpPr/>
            <p:nvPr/>
          </p:nvSpPr>
          <p:spPr bwMode="auto">
            <a:xfrm>
              <a:off x="6228184" y="3212977"/>
              <a:ext cx="1944216" cy="72008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89" name="직사각형 188"/>
            <p:cNvSpPr/>
            <p:nvPr/>
          </p:nvSpPr>
          <p:spPr bwMode="auto">
            <a:xfrm>
              <a:off x="6300192" y="3501008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90" name="직사각형 189"/>
            <p:cNvSpPr/>
            <p:nvPr/>
          </p:nvSpPr>
          <p:spPr bwMode="auto">
            <a:xfrm>
              <a:off x="7308304" y="3501008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cxnSp>
          <p:nvCxnSpPr>
            <p:cNvPr id="191" name="직선 화살표 연결선 190"/>
            <p:cNvCxnSpPr>
              <a:stCxn id="189" idx="3"/>
              <a:endCxn id="190" idx="1"/>
            </p:cNvCxnSpPr>
            <p:nvPr/>
          </p:nvCxnSpPr>
          <p:spPr bwMode="auto">
            <a:xfrm>
              <a:off x="7092280" y="3645024"/>
              <a:ext cx="21602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4" name="오른쪽 화살표 213"/>
          <p:cNvSpPr/>
          <p:nvPr/>
        </p:nvSpPr>
        <p:spPr bwMode="auto">
          <a:xfrm>
            <a:off x="4283968" y="4963324"/>
            <a:ext cx="288032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265" name="그룹 264"/>
          <p:cNvGrpSpPr/>
          <p:nvPr/>
        </p:nvGrpSpPr>
        <p:grpSpPr>
          <a:xfrm>
            <a:off x="5004048" y="4387260"/>
            <a:ext cx="1000111" cy="941643"/>
            <a:chOff x="5004048" y="2852936"/>
            <a:chExt cx="1080120" cy="1224136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5004048" y="2852936"/>
              <a:ext cx="1080120" cy="122413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Cache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46" name="직사각형 45"/>
            <p:cNvSpPr/>
            <p:nvPr/>
          </p:nvSpPr>
          <p:spPr bwMode="auto">
            <a:xfrm>
              <a:off x="5076056" y="3140968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 bwMode="auto">
            <a:xfrm>
              <a:off x="5076056" y="3429000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218" name="직사각형 217"/>
            <p:cNvSpPr/>
            <p:nvPr/>
          </p:nvSpPr>
          <p:spPr bwMode="auto">
            <a:xfrm>
              <a:off x="5076056" y="37170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220" name="직선 연결선 219"/>
          <p:cNvCxnSpPr>
            <a:stCxn id="9" idx="3"/>
            <a:endCxn id="181" idx="1"/>
          </p:cNvCxnSpPr>
          <p:nvPr/>
        </p:nvCxnSpPr>
        <p:spPr bwMode="auto">
          <a:xfrm flipV="1">
            <a:off x="6004159" y="3872126"/>
            <a:ext cx="512057" cy="985956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3" name="직선 연결선 222"/>
          <p:cNvCxnSpPr>
            <a:stCxn id="9" idx="3"/>
            <a:endCxn id="188" idx="1"/>
          </p:cNvCxnSpPr>
          <p:nvPr/>
        </p:nvCxnSpPr>
        <p:spPr bwMode="auto">
          <a:xfrm>
            <a:off x="6004159" y="4858082"/>
            <a:ext cx="512057" cy="1030268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26" name="그룹 225"/>
          <p:cNvGrpSpPr/>
          <p:nvPr/>
        </p:nvGrpSpPr>
        <p:grpSpPr>
          <a:xfrm>
            <a:off x="395536" y="3307140"/>
            <a:ext cx="1066785" cy="443126"/>
            <a:chOff x="4644008" y="1484784"/>
            <a:chExt cx="1152128" cy="576064"/>
          </a:xfrm>
        </p:grpSpPr>
        <p:sp>
          <p:nvSpPr>
            <p:cNvPr id="227" name="직사각형 226"/>
            <p:cNvSpPr/>
            <p:nvPr/>
          </p:nvSpPr>
          <p:spPr bwMode="auto">
            <a:xfrm>
              <a:off x="4644008" y="1484784"/>
              <a:ext cx="1152128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Coordinator</a:t>
              </a:r>
            </a:p>
          </p:txBody>
        </p:sp>
        <p:sp>
          <p:nvSpPr>
            <p:cNvPr id="228" name="직사각형 227"/>
            <p:cNvSpPr/>
            <p:nvPr/>
          </p:nvSpPr>
          <p:spPr bwMode="auto">
            <a:xfrm>
              <a:off x="4716016" y="1772816"/>
              <a:ext cx="977251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registry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229" name="직선 연결선 228"/>
          <p:cNvCxnSpPr>
            <a:stCxn id="227" idx="3"/>
            <a:endCxn id="239" idx="1"/>
          </p:cNvCxnSpPr>
          <p:nvPr/>
        </p:nvCxnSpPr>
        <p:spPr bwMode="auto">
          <a:xfrm>
            <a:off x="1462321" y="3528703"/>
            <a:ext cx="517391" cy="2370725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0" name="직선 연결선 229"/>
          <p:cNvCxnSpPr>
            <a:stCxn id="227" idx="3"/>
            <a:endCxn id="232" idx="1"/>
          </p:cNvCxnSpPr>
          <p:nvPr/>
        </p:nvCxnSpPr>
        <p:spPr bwMode="auto">
          <a:xfrm>
            <a:off x="1462321" y="3528703"/>
            <a:ext cx="517391" cy="426509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62" name="그룹 261"/>
          <p:cNvGrpSpPr/>
          <p:nvPr/>
        </p:nvGrpSpPr>
        <p:grpSpPr>
          <a:xfrm>
            <a:off x="1979712" y="3595172"/>
            <a:ext cx="1800200" cy="720080"/>
            <a:chOff x="1979712" y="1268760"/>
            <a:chExt cx="1944216" cy="936104"/>
          </a:xfrm>
        </p:grpSpPr>
        <p:sp>
          <p:nvSpPr>
            <p:cNvPr id="232" name="직사각형 231"/>
            <p:cNvSpPr/>
            <p:nvPr/>
          </p:nvSpPr>
          <p:spPr bwMode="auto">
            <a:xfrm>
              <a:off x="1979712" y="1268760"/>
              <a:ext cx="1944216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233" name="직사각형 232"/>
            <p:cNvSpPr/>
            <p:nvPr/>
          </p:nvSpPr>
          <p:spPr bwMode="auto">
            <a:xfrm>
              <a:off x="2051720" y="1556792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234" name="직사각형 233"/>
            <p:cNvSpPr/>
            <p:nvPr/>
          </p:nvSpPr>
          <p:spPr bwMode="auto">
            <a:xfrm>
              <a:off x="3059832" y="1556792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cxnSp>
          <p:nvCxnSpPr>
            <p:cNvPr id="235" name="직선 화살표 연결선 234"/>
            <p:cNvCxnSpPr>
              <a:stCxn id="233" idx="3"/>
              <a:endCxn id="234" idx="1"/>
            </p:cNvCxnSpPr>
            <p:nvPr/>
          </p:nvCxnSpPr>
          <p:spPr bwMode="auto">
            <a:xfrm>
              <a:off x="2843808" y="1700808"/>
              <a:ext cx="21602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6" name="직사각형 235"/>
            <p:cNvSpPr/>
            <p:nvPr/>
          </p:nvSpPr>
          <p:spPr bwMode="auto">
            <a:xfrm>
              <a:off x="2051720" y="1916832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237" name="직사각형 236"/>
            <p:cNvSpPr/>
            <p:nvPr/>
          </p:nvSpPr>
          <p:spPr bwMode="auto">
            <a:xfrm>
              <a:off x="3059832" y="1916832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261" name="그룹 260"/>
          <p:cNvGrpSpPr/>
          <p:nvPr/>
        </p:nvGrpSpPr>
        <p:grpSpPr>
          <a:xfrm>
            <a:off x="1979712" y="5539388"/>
            <a:ext cx="1800200" cy="720080"/>
            <a:chOff x="1979712" y="3212976"/>
            <a:chExt cx="1944216" cy="936104"/>
          </a:xfrm>
        </p:grpSpPr>
        <p:sp>
          <p:nvSpPr>
            <p:cNvPr id="239" name="직사각형 238"/>
            <p:cNvSpPr/>
            <p:nvPr/>
          </p:nvSpPr>
          <p:spPr bwMode="auto">
            <a:xfrm>
              <a:off x="1979712" y="3212976"/>
              <a:ext cx="1944216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240" name="직사각형 239"/>
            <p:cNvSpPr/>
            <p:nvPr/>
          </p:nvSpPr>
          <p:spPr bwMode="auto">
            <a:xfrm>
              <a:off x="2051720" y="3501008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241" name="직사각형 240"/>
            <p:cNvSpPr/>
            <p:nvPr/>
          </p:nvSpPr>
          <p:spPr bwMode="auto">
            <a:xfrm>
              <a:off x="3059832" y="3501008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cxnSp>
          <p:nvCxnSpPr>
            <p:cNvPr id="242" name="직선 화살표 연결선 241"/>
            <p:cNvCxnSpPr>
              <a:stCxn id="240" idx="3"/>
              <a:endCxn id="241" idx="1"/>
            </p:cNvCxnSpPr>
            <p:nvPr/>
          </p:nvCxnSpPr>
          <p:spPr bwMode="auto">
            <a:xfrm>
              <a:off x="2843808" y="3645024"/>
              <a:ext cx="21602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3" name="직사각형 242"/>
            <p:cNvSpPr/>
            <p:nvPr/>
          </p:nvSpPr>
          <p:spPr bwMode="auto">
            <a:xfrm>
              <a:off x="2051720" y="3861048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244" name="직사각형 243"/>
            <p:cNvSpPr/>
            <p:nvPr/>
          </p:nvSpPr>
          <p:spPr bwMode="auto">
            <a:xfrm>
              <a:off x="3059832" y="3861048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246" name="직선 연결선 245"/>
          <p:cNvCxnSpPr>
            <a:stCxn id="245" idx="4"/>
            <a:endCxn id="232" idx="1"/>
          </p:cNvCxnSpPr>
          <p:nvPr/>
        </p:nvCxnSpPr>
        <p:spPr bwMode="auto">
          <a:xfrm flipV="1">
            <a:off x="1462321" y="3955212"/>
            <a:ext cx="517391" cy="1213058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7" name="직선 연결선 246"/>
          <p:cNvCxnSpPr>
            <a:stCxn id="245" idx="4"/>
            <a:endCxn id="239" idx="1"/>
          </p:cNvCxnSpPr>
          <p:nvPr/>
        </p:nvCxnSpPr>
        <p:spPr bwMode="auto">
          <a:xfrm>
            <a:off x="1462321" y="5168270"/>
            <a:ext cx="517391" cy="731158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9" name="직선 연결선 248"/>
          <p:cNvCxnSpPr>
            <a:stCxn id="9" idx="2"/>
            <a:endCxn id="282" idx="1"/>
          </p:cNvCxnSpPr>
          <p:nvPr/>
        </p:nvCxnSpPr>
        <p:spPr bwMode="auto">
          <a:xfrm>
            <a:off x="5504104" y="5328903"/>
            <a:ext cx="681" cy="570525"/>
          </a:xfrm>
          <a:prstGeom prst="line">
            <a:avLst/>
          </a:prstGeom>
          <a:ln>
            <a:solidFill>
              <a:schemeClr val="accent4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80" name="그룹 279"/>
          <p:cNvGrpSpPr/>
          <p:nvPr/>
        </p:nvGrpSpPr>
        <p:grpSpPr>
          <a:xfrm>
            <a:off x="395536" y="4891316"/>
            <a:ext cx="1066785" cy="553908"/>
            <a:chOff x="395536" y="4509120"/>
            <a:chExt cx="1152128" cy="720080"/>
          </a:xfrm>
        </p:grpSpPr>
        <p:sp>
          <p:nvSpPr>
            <p:cNvPr id="245" name="원통 244"/>
            <p:cNvSpPr/>
            <p:nvPr/>
          </p:nvSpPr>
          <p:spPr bwMode="auto">
            <a:xfrm>
              <a:off x="395536" y="4509120"/>
              <a:ext cx="1152128" cy="72008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DB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275" name="직사각형 274"/>
            <p:cNvSpPr/>
            <p:nvPr/>
          </p:nvSpPr>
          <p:spPr bwMode="auto">
            <a:xfrm>
              <a:off x="611560" y="4917165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281" name="그룹 280"/>
          <p:cNvGrpSpPr/>
          <p:nvPr/>
        </p:nvGrpSpPr>
        <p:grpSpPr>
          <a:xfrm>
            <a:off x="4971392" y="5899428"/>
            <a:ext cx="1066785" cy="553908"/>
            <a:chOff x="395536" y="4509120"/>
            <a:chExt cx="1152128" cy="720080"/>
          </a:xfrm>
        </p:grpSpPr>
        <p:sp>
          <p:nvSpPr>
            <p:cNvPr id="282" name="원통 281"/>
            <p:cNvSpPr/>
            <p:nvPr/>
          </p:nvSpPr>
          <p:spPr bwMode="auto">
            <a:xfrm>
              <a:off x="395536" y="4509120"/>
              <a:ext cx="1152128" cy="72008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DB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283" name="직사각형 282"/>
            <p:cNvSpPr/>
            <p:nvPr/>
          </p:nvSpPr>
          <p:spPr bwMode="auto">
            <a:xfrm>
              <a:off x="611560" y="4917165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285" name="직사각형 284"/>
          <p:cNvSpPr/>
          <p:nvPr/>
        </p:nvSpPr>
        <p:spPr bwMode="auto">
          <a:xfrm>
            <a:off x="6444208" y="4725144"/>
            <a:ext cx="1944216" cy="151216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cluster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293" name="그룹 292"/>
          <p:cNvGrpSpPr/>
          <p:nvPr/>
        </p:nvGrpSpPr>
        <p:grpSpPr>
          <a:xfrm>
            <a:off x="6516216" y="4963324"/>
            <a:ext cx="1800200" cy="553908"/>
            <a:chOff x="6228184" y="1268760"/>
            <a:chExt cx="1944216" cy="720080"/>
          </a:xfrm>
        </p:grpSpPr>
        <p:sp>
          <p:nvSpPr>
            <p:cNvPr id="294" name="직사각형 293"/>
            <p:cNvSpPr/>
            <p:nvPr/>
          </p:nvSpPr>
          <p:spPr bwMode="auto">
            <a:xfrm>
              <a:off x="6228184" y="1268760"/>
              <a:ext cx="1944216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295" name="직사각형 294"/>
            <p:cNvSpPr/>
            <p:nvPr/>
          </p:nvSpPr>
          <p:spPr bwMode="auto">
            <a:xfrm>
              <a:off x="6300192" y="1556792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296" name="직사각형 295"/>
            <p:cNvSpPr/>
            <p:nvPr/>
          </p:nvSpPr>
          <p:spPr bwMode="auto">
            <a:xfrm>
              <a:off x="7308304" y="1556792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cxnSp>
          <p:nvCxnSpPr>
            <p:cNvPr id="297" name="직선 화살표 연결선 296"/>
            <p:cNvCxnSpPr>
              <a:stCxn id="295" idx="3"/>
              <a:endCxn id="296" idx="1"/>
            </p:cNvCxnSpPr>
            <p:nvPr/>
          </p:nvCxnSpPr>
          <p:spPr bwMode="auto">
            <a:xfrm>
              <a:off x="7092280" y="1700808"/>
              <a:ext cx="21602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98" name="직선 연결선 297"/>
          <p:cNvCxnSpPr>
            <a:stCxn id="176" idx="3"/>
            <a:endCxn id="294" idx="1"/>
          </p:cNvCxnSpPr>
          <p:nvPr/>
        </p:nvCxnSpPr>
        <p:spPr bwMode="auto">
          <a:xfrm>
            <a:off x="6070833" y="3528703"/>
            <a:ext cx="445383" cy="1711575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1" name="직선 연결선 300"/>
          <p:cNvCxnSpPr>
            <a:stCxn id="9" idx="3"/>
            <a:endCxn id="294" idx="1"/>
          </p:cNvCxnSpPr>
          <p:nvPr/>
        </p:nvCxnSpPr>
        <p:spPr bwMode="auto">
          <a:xfrm>
            <a:off x="6004159" y="4858082"/>
            <a:ext cx="512057" cy="382196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8" name="직선 연결선 307"/>
          <p:cNvCxnSpPr>
            <a:stCxn id="239" idx="0"/>
            <a:endCxn id="232" idx="2"/>
          </p:cNvCxnSpPr>
          <p:nvPr/>
        </p:nvCxnSpPr>
        <p:spPr bwMode="auto">
          <a:xfrm flipV="1">
            <a:off x="2879812" y="4315252"/>
            <a:ext cx="0" cy="1224136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직선 연결선 128"/>
          <p:cNvCxnSpPr>
            <a:stCxn id="108" idx="3"/>
            <a:endCxn id="72" idx="2"/>
          </p:cNvCxnSpPr>
          <p:nvPr/>
        </p:nvCxnSpPr>
        <p:spPr bwMode="auto">
          <a:xfrm flipV="1">
            <a:off x="5004048" y="4077072"/>
            <a:ext cx="3384376" cy="476053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직선 연결선 91"/>
          <p:cNvCxnSpPr>
            <a:stCxn id="18" idx="3"/>
            <a:endCxn id="81" idx="0"/>
          </p:cNvCxnSpPr>
          <p:nvPr/>
        </p:nvCxnSpPr>
        <p:spPr bwMode="auto">
          <a:xfrm>
            <a:off x="5022302" y="3292985"/>
            <a:ext cx="917850" cy="2080231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직선 연결선 94"/>
          <p:cNvCxnSpPr>
            <a:stCxn id="18" idx="3"/>
            <a:endCxn id="89" idx="0"/>
          </p:cNvCxnSpPr>
          <p:nvPr/>
        </p:nvCxnSpPr>
        <p:spPr bwMode="auto">
          <a:xfrm>
            <a:off x="5022302" y="3292985"/>
            <a:ext cx="3366122" cy="2080231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내용 개체 틀 10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Distributed Message Queue</a:t>
            </a:r>
          </a:p>
          <a:p>
            <a:pPr lvl="1"/>
            <a:r>
              <a:rPr lang="en-US" altLang="ko-KR" smtClean="0"/>
              <a:t>scale out (elastic scalibility)</a:t>
            </a:r>
          </a:p>
          <a:p>
            <a:pPr lvl="2"/>
            <a:r>
              <a:rPr lang="en-US" altLang="ko-KR" smtClean="0"/>
              <a:t>auto scaling by fan-out exchange rule. </a:t>
            </a:r>
          </a:p>
          <a:p>
            <a:pPr lvl="2"/>
            <a:r>
              <a:rPr lang="en-US" altLang="ko-KR" smtClean="0"/>
              <a:t>light-weight processes(daemons).</a:t>
            </a:r>
          </a:p>
          <a:p>
            <a:pPr lvl="1"/>
            <a:r>
              <a:rPr lang="en-US" altLang="ko-KR" smtClean="0"/>
              <a:t>fault tolerant system</a:t>
            </a:r>
          </a:p>
          <a:p>
            <a:pPr lvl="2"/>
            <a:r>
              <a:rPr lang="en-US" altLang="ko-KR" smtClean="0"/>
              <a:t>when all process terminated, message queue server preserves messages.</a:t>
            </a:r>
          </a:p>
          <a:p>
            <a:pPr lvl="1"/>
            <a:r>
              <a:rPr lang="en-US" altLang="ko-KR" smtClean="0"/>
              <a:t>prevent server overload or failure.</a:t>
            </a:r>
          </a:p>
          <a:p>
            <a:pPr lvl="2"/>
            <a:r>
              <a:rPr lang="en-US" altLang="ko-KR" smtClean="0"/>
              <a:t>but lazy processing</a:t>
            </a:r>
          </a:p>
          <a:p>
            <a:pPr lvl="1"/>
            <a:r>
              <a:rPr lang="en-US" altLang="ko-KR" smtClean="0"/>
              <a:t>system monitoring</a:t>
            </a:r>
          </a:p>
          <a:p>
            <a:pPr lvl="2"/>
            <a:r>
              <a:rPr lang="en-US" altLang="ko-KR" smtClean="0"/>
              <a:t>just monitor queue status.</a:t>
            </a:r>
          </a:p>
          <a:p>
            <a:pPr lvl="1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the steps of Decoupling (step3)</a:t>
            </a:r>
            <a:endParaRPr lang="ko-KR" altLang="en-US"/>
          </a:p>
        </p:txBody>
      </p:sp>
      <p:grpSp>
        <p:nvGrpSpPr>
          <p:cNvPr id="17" name="그룹 16"/>
          <p:cNvGrpSpPr/>
          <p:nvPr/>
        </p:nvGrpSpPr>
        <p:grpSpPr>
          <a:xfrm>
            <a:off x="4100600" y="3068960"/>
            <a:ext cx="921702" cy="448050"/>
            <a:chOff x="4644008" y="1484784"/>
            <a:chExt cx="1152128" cy="576064"/>
          </a:xfrm>
        </p:grpSpPr>
        <p:sp>
          <p:nvSpPr>
            <p:cNvPr id="18" name="직사각형 17"/>
            <p:cNvSpPr/>
            <p:nvPr/>
          </p:nvSpPr>
          <p:spPr bwMode="auto">
            <a:xfrm>
              <a:off x="4644008" y="1484784"/>
              <a:ext cx="1152128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Coordinator</a:t>
              </a: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4716016" y="1772816"/>
              <a:ext cx="977251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registry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21" name="직선 연결선 20"/>
          <p:cNvCxnSpPr>
            <a:stCxn id="18" idx="3"/>
            <a:endCxn id="64" idx="0"/>
          </p:cNvCxnSpPr>
          <p:nvPr/>
        </p:nvCxnSpPr>
        <p:spPr bwMode="auto">
          <a:xfrm>
            <a:off x="5022302" y="3292985"/>
            <a:ext cx="917850" cy="280031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직선 연결선 33"/>
          <p:cNvCxnSpPr>
            <a:stCxn id="108" idx="3"/>
            <a:endCxn id="64" idx="1"/>
          </p:cNvCxnSpPr>
          <p:nvPr/>
        </p:nvCxnSpPr>
        <p:spPr bwMode="auto">
          <a:xfrm flipV="1">
            <a:off x="5004048" y="3825044"/>
            <a:ext cx="504056" cy="728081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직선 연결선 34"/>
          <p:cNvCxnSpPr>
            <a:stCxn id="108" idx="3"/>
            <a:endCxn id="81" idx="1"/>
          </p:cNvCxnSpPr>
          <p:nvPr/>
        </p:nvCxnSpPr>
        <p:spPr bwMode="auto">
          <a:xfrm>
            <a:off x="5004048" y="4553125"/>
            <a:ext cx="504056" cy="1072119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1" name="그룹 40"/>
          <p:cNvGrpSpPr/>
          <p:nvPr/>
        </p:nvGrpSpPr>
        <p:grpSpPr>
          <a:xfrm>
            <a:off x="140160" y="3068960"/>
            <a:ext cx="921702" cy="448050"/>
            <a:chOff x="4644008" y="1484784"/>
            <a:chExt cx="1152128" cy="576064"/>
          </a:xfrm>
        </p:grpSpPr>
        <p:sp>
          <p:nvSpPr>
            <p:cNvPr id="42" name="직사각형 41"/>
            <p:cNvSpPr/>
            <p:nvPr/>
          </p:nvSpPr>
          <p:spPr bwMode="auto">
            <a:xfrm>
              <a:off x="4644008" y="1484784"/>
              <a:ext cx="1152128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Coordinator</a:t>
              </a: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4716016" y="1772816"/>
              <a:ext cx="977251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registry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44" name="직선 연결선 43"/>
          <p:cNvCxnSpPr>
            <a:stCxn id="42" idx="3"/>
            <a:endCxn id="52" idx="1"/>
          </p:cNvCxnSpPr>
          <p:nvPr/>
        </p:nvCxnSpPr>
        <p:spPr bwMode="auto">
          <a:xfrm>
            <a:off x="1061862" y="3292985"/>
            <a:ext cx="590466" cy="2288254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직선 연결선 44"/>
          <p:cNvCxnSpPr>
            <a:stCxn id="42" idx="3"/>
            <a:endCxn id="47" idx="1"/>
          </p:cNvCxnSpPr>
          <p:nvPr/>
        </p:nvCxnSpPr>
        <p:spPr bwMode="auto">
          <a:xfrm>
            <a:off x="1061862" y="3292985"/>
            <a:ext cx="590466" cy="344038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3" name="그룹 102"/>
          <p:cNvGrpSpPr/>
          <p:nvPr/>
        </p:nvGrpSpPr>
        <p:grpSpPr>
          <a:xfrm>
            <a:off x="1652328" y="3356992"/>
            <a:ext cx="1555373" cy="560062"/>
            <a:chOff x="1652328" y="1268760"/>
            <a:chExt cx="1944216" cy="720080"/>
          </a:xfrm>
        </p:grpSpPr>
        <p:sp>
          <p:nvSpPr>
            <p:cNvPr id="47" name="직사각형 46"/>
            <p:cNvSpPr/>
            <p:nvPr/>
          </p:nvSpPr>
          <p:spPr bwMode="auto">
            <a:xfrm>
              <a:off x="1652328" y="1268760"/>
              <a:ext cx="1944216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 bwMode="auto">
            <a:xfrm>
              <a:off x="1724336" y="1556792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 bwMode="auto">
            <a:xfrm>
              <a:off x="2732448" y="1556792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cxnSp>
          <p:nvCxnSpPr>
            <p:cNvPr id="50" name="직선 화살표 연결선 49"/>
            <p:cNvCxnSpPr>
              <a:stCxn id="48" idx="3"/>
              <a:endCxn id="49" idx="1"/>
            </p:cNvCxnSpPr>
            <p:nvPr/>
          </p:nvCxnSpPr>
          <p:spPr bwMode="auto">
            <a:xfrm>
              <a:off x="2516424" y="1700808"/>
              <a:ext cx="21602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그룹 101"/>
          <p:cNvGrpSpPr/>
          <p:nvPr/>
        </p:nvGrpSpPr>
        <p:grpSpPr>
          <a:xfrm>
            <a:off x="1652328" y="5301208"/>
            <a:ext cx="1555373" cy="560062"/>
            <a:chOff x="1652328" y="3212976"/>
            <a:chExt cx="1944216" cy="720080"/>
          </a:xfrm>
        </p:grpSpPr>
        <p:sp>
          <p:nvSpPr>
            <p:cNvPr id="52" name="직사각형 51"/>
            <p:cNvSpPr/>
            <p:nvPr/>
          </p:nvSpPr>
          <p:spPr bwMode="auto">
            <a:xfrm>
              <a:off x="1652328" y="3212976"/>
              <a:ext cx="1944216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53" name="직사각형 52"/>
            <p:cNvSpPr/>
            <p:nvPr/>
          </p:nvSpPr>
          <p:spPr bwMode="auto">
            <a:xfrm>
              <a:off x="1724336" y="3501008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 bwMode="auto">
            <a:xfrm>
              <a:off x="2732448" y="3501008"/>
              <a:ext cx="792088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cxnSp>
          <p:nvCxnSpPr>
            <p:cNvPr id="55" name="직선 화살표 연결선 54"/>
            <p:cNvCxnSpPr>
              <a:stCxn id="53" idx="3"/>
              <a:endCxn id="54" idx="1"/>
            </p:cNvCxnSpPr>
            <p:nvPr/>
          </p:nvCxnSpPr>
          <p:spPr bwMode="auto">
            <a:xfrm>
              <a:off x="2516424" y="3645024"/>
              <a:ext cx="21602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8" name="직선 연결선 57"/>
          <p:cNvCxnSpPr>
            <a:stCxn id="117" idx="3"/>
            <a:endCxn id="47" idx="1"/>
          </p:cNvCxnSpPr>
          <p:nvPr/>
        </p:nvCxnSpPr>
        <p:spPr bwMode="auto">
          <a:xfrm flipV="1">
            <a:off x="1043608" y="3637023"/>
            <a:ext cx="608720" cy="916102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직선 연결선 58"/>
          <p:cNvCxnSpPr>
            <a:stCxn id="117" idx="3"/>
            <a:endCxn id="52" idx="1"/>
          </p:cNvCxnSpPr>
          <p:nvPr/>
        </p:nvCxnSpPr>
        <p:spPr bwMode="auto">
          <a:xfrm>
            <a:off x="1043608" y="4553125"/>
            <a:ext cx="608720" cy="1028114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오른쪽 화살표 61"/>
          <p:cNvSpPr/>
          <p:nvPr/>
        </p:nvSpPr>
        <p:spPr bwMode="auto">
          <a:xfrm>
            <a:off x="3707904" y="4725144"/>
            <a:ext cx="230426" cy="280031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63" name="그룹 62"/>
          <p:cNvGrpSpPr/>
          <p:nvPr/>
        </p:nvGrpSpPr>
        <p:grpSpPr>
          <a:xfrm>
            <a:off x="5508104" y="3573016"/>
            <a:ext cx="864096" cy="504056"/>
            <a:chOff x="4283968" y="5661248"/>
            <a:chExt cx="1080120" cy="648072"/>
          </a:xfrm>
        </p:grpSpPr>
        <p:sp>
          <p:nvSpPr>
            <p:cNvPr id="64" name="직사각형 63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65" name="직사각형 64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66" name="직선 화살표 연결선 65"/>
          <p:cNvCxnSpPr>
            <a:stCxn id="64" idx="3"/>
            <a:endCxn id="69" idx="1"/>
          </p:cNvCxnSpPr>
          <p:nvPr/>
        </p:nvCxnSpPr>
        <p:spPr bwMode="auto">
          <a:xfrm>
            <a:off x="6372200" y="3825044"/>
            <a:ext cx="432048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stCxn id="69" idx="3"/>
            <a:endCxn id="72" idx="1"/>
          </p:cNvCxnSpPr>
          <p:nvPr/>
        </p:nvCxnSpPr>
        <p:spPr bwMode="auto">
          <a:xfrm>
            <a:off x="7553131" y="3825044"/>
            <a:ext cx="403245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8" name="그룹 67"/>
          <p:cNvGrpSpPr/>
          <p:nvPr/>
        </p:nvGrpSpPr>
        <p:grpSpPr>
          <a:xfrm>
            <a:off x="6804248" y="3573016"/>
            <a:ext cx="748883" cy="504056"/>
            <a:chOff x="6228184" y="5229200"/>
            <a:chExt cx="1080120" cy="648072"/>
          </a:xfrm>
        </p:grpSpPr>
        <p:sp>
          <p:nvSpPr>
            <p:cNvPr id="69" name="직사각형 68"/>
            <p:cNvSpPr/>
            <p:nvPr/>
          </p:nvSpPr>
          <p:spPr bwMode="auto">
            <a:xfrm>
              <a:off x="6228184" y="5229200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Queue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70" name="직사각형 69"/>
            <p:cNvSpPr/>
            <p:nvPr/>
          </p:nvSpPr>
          <p:spPr bwMode="auto">
            <a:xfrm>
              <a:off x="6324195" y="55172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message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71" name="그룹 70"/>
          <p:cNvGrpSpPr/>
          <p:nvPr/>
        </p:nvGrpSpPr>
        <p:grpSpPr>
          <a:xfrm>
            <a:off x="7956376" y="3573016"/>
            <a:ext cx="864096" cy="504056"/>
            <a:chOff x="4283968" y="5661248"/>
            <a:chExt cx="1080120" cy="648072"/>
          </a:xfrm>
        </p:grpSpPr>
        <p:sp>
          <p:nvSpPr>
            <p:cNvPr id="72" name="직사각형 71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73" name="직사각형 72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75" name="직선 연결선 74"/>
          <p:cNvCxnSpPr>
            <a:stCxn id="18" idx="3"/>
            <a:endCxn id="72" idx="0"/>
          </p:cNvCxnSpPr>
          <p:nvPr/>
        </p:nvCxnSpPr>
        <p:spPr bwMode="auto">
          <a:xfrm>
            <a:off x="5022302" y="3292985"/>
            <a:ext cx="3366122" cy="280031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0" name="그룹 79"/>
          <p:cNvGrpSpPr/>
          <p:nvPr/>
        </p:nvGrpSpPr>
        <p:grpSpPr>
          <a:xfrm>
            <a:off x="5508104" y="5373216"/>
            <a:ext cx="864096" cy="504056"/>
            <a:chOff x="4283968" y="5661248"/>
            <a:chExt cx="1080120" cy="648072"/>
          </a:xfrm>
        </p:grpSpPr>
        <p:sp>
          <p:nvSpPr>
            <p:cNvPr id="81" name="직사각형 80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82" name="직사각형 81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83" name="직선 화살표 연결선 82"/>
          <p:cNvCxnSpPr>
            <a:stCxn id="81" idx="3"/>
            <a:endCxn id="86" idx="1"/>
          </p:cNvCxnSpPr>
          <p:nvPr/>
        </p:nvCxnSpPr>
        <p:spPr bwMode="auto">
          <a:xfrm>
            <a:off x="6372200" y="5625244"/>
            <a:ext cx="432048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직선 화살표 연결선 83"/>
          <p:cNvCxnSpPr>
            <a:stCxn id="86" idx="3"/>
            <a:endCxn id="89" idx="1"/>
          </p:cNvCxnSpPr>
          <p:nvPr/>
        </p:nvCxnSpPr>
        <p:spPr bwMode="auto">
          <a:xfrm>
            <a:off x="7553131" y="5625244"/>
            <a:ext cx="403245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5" name="그룹 84"/>
          <p:cNvGrpSpPr/>
          <p:nvPr/>
        </p:nvGrpSpPr>
        <p:grpSpPr>
          <a:xfrm>
            <a:off x="6804248" y="5373216"/>
            <a:ext cx="748883" cy="504056"/>
            <a:chOff x="6228184" y="5229200"/>
            <a:chExt cx="1080120" cy="648072"/>
          </a:xfrm>
        </p:grpSpPr>
        <p:sp>
          <p:nvSpPr>
            <p:cNvPr id="86" name="직사각형 85"/>
            <p:cNvSpPr/>
            <p:nvPr/>
          </p:nvSpPr>
          <p:spPr bwMode="auto">
            <a:xfrm>
              <a:off x="6228184" y="5229200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Queue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87" name="직사각형 86"/>
            <p:cNvSpPr/>
            <p:nvPr/>
          </p:nvSpPr>
          <p:spPr bwMode="auto">
            <a:xfrm>
              <a:off x="6324195" y="55172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message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88" name="그룹 87"/>
          <p:cNvGrpSpPr/>
          <p:nvPr/>
        </p:nvGrpSpPr>
        <p:grpSpPr>
          <a:xfrm>
            <a:off x="7956376" y="5373216"/>
            <a:ext cx="864096" cy="504056"/>
            <a:chOff x="4283968" y="5661248"/>
            <a:chExt cx="1080120" cy="648072"/>
          </a:xfrm>
        </p:grpSpPr>
        <p:sp>
          <p:nvSpPr>
            <p:cNvPr id="89" name="직사각형 88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90" name="직사각형 89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107" name="그룹 106"/>
          <p:cNvGrpSpPr/>
          <p:nvPr/>
        </p:nvGrpSpPr>
        <p:grpSpPr>
          <a:xfrm>
            <a:off x="4139952" y="4077072"/>
            <a:ext cx="864096" cy="952106"/>
            <a:chOff x="5004048" y="2852936"/>
            <a:chExt cx="1080120" cy="1224136"/>
          </a:xfrm>
        </p:grpSpPr>
        <p:sp>
          <p:nvSpPr>
            <p:cNvPr id="108" name="직사각형 107"/>
            <p:cNvSpPr/>
            <p:nvPr/>
          </p:nvSpPr>
          <p:spPr bwMode="auto">
            <a:xfrm>
              <a:off x="5004048" y="2852936"/>
              <a:ext cx="1080120" cy="122413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Cache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09" name="직사각형 108"/>
            <p:cNvSpPr/>
            <p:nvPr/>
          </p:nvSpPr>
          <p:spPr bwMode="auto">
            <a:xfrm>
              <a:off x="5076056" y="3140968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10" name="직사각형 109"/>
            <p:cNvSpPr/>
            <p:nvPr/>
          </p:nvSpPr>
          <p:spPr bwMode="auto">
            <a:xfrm>
              <a:off x="5076056" y="3429000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11" name="직사각형 110"/>
            <p:cNvSpPr/>
            <p:nvPr/>
          </p:nvSpPr>
          <p:spPr bwMode="auto">
            <a:xfrm>
              <a:off x="5076056" y="37170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112" name="직선 연결선 111"/>
          <p:cNvCxnSpPr>
            <a:stCxn id="108" idx="2"/>
            <a:endCxn id="114" idx="1"/>
          </p:cNvCxnSpPr>
          <p:nvPr/>
        </p:nvCxnSpPr>
        <p:spPr bwMode="auto">
          <a:xfrm flipH="1">
            <a:off x="4569615" y="5029178"/>
            <a:ext cx="2385" cy="560062"/>
          </a:xfrm>
          <a:prstGeom prst="line">
            <a:avLst/>
          </a:prstGeom>
          <a:ln>
            <a:solidFill>
              <a:schemeClr val="accent4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3" name="그룹 112"/>
          <p:cNvGrpSpPr/>
          <p:nvPr/>
        </p:nvGrpSpPr>
        <p:grpSpPr>
          <a:xfrm>
            <a:off x="4108764" y="5589240"/>
            <a:ext cx="921702" cy="560062"/>
            <a:chOff x="395536" y="4509120"/>
            <a:chExt cx="1152128" cy="720080"/>
          </a:xfrm>
        </p:grpSpPr>
        <p:sp>
          <p:nvSpPr>
            <p:cNvPr id="114" name="원통 113"/>
            <p:cNvSpPr/>
            <p:nvPr/>
          </p:nvSpPr>
          <p:spPr bwMode="auto">
            <a:xfrm>
              <a:off x="395536" y="4509120"/>
              <a:ext cx="1152128" cy="72008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DB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15" name="직사각형 114"/>
            <p:cNvSpPr/>
            <p:nvPr/>
          </p:nvSpPr>
          <p:spPr bwMode="auto">
            <a:xfrm>
              <a:off x="611560" y="4917165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116" name="그룹 115"/>
          <p:cNvGrpSpPr/>
          <p:nvPr/>
        </p:nvGrpSpPr>
        <p:grpSpPr>
          <a:xfrm>
            <a:off x="179512" y="4077072"/>
            <a:ext cx="864096" cy="952106"/>
            <a:chOff x="5004048" y="2852936"/>
            <a:chExt cx="1080120" cy="1224136"/>
          </a:xfrm>
        </p:grpSpPr>
        <p:sp>
          <p:nvSpPr>
            <p:cNvPr id="117" name="직사각형 116"/>
            <p:cNvSpPr/>
            <p:nvPr/>
          </p:nvSpPr>
          <p:spPr bwMode="auto">
            <a:xfrm>
              <a:off x="5004048" y="2852936"/>
              <a:ext cx="1080120" cy="122413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Cache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18" name="직사각형 117"/>
            <p:cNvSpPr/>
            <p:nvPr/>
          </p:nvSpPr>
          <p:spPr bwMode="auto">
            <a:xfrm>
              <a:off x="5076056" y="3140968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19" name="직사각형 118"/>
            <p:cNvSpPr/>
            <p:nvPr/>
          </p:nvSpPr>
          <p:spPr bwMode="auto">
            <a:xfrm>
              <a:off x="5076056" y="3429000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20" name="직사각형 119"/>
            <p:cNvSpPr/>
            <p:nvPr/>
          </p:nvSpPr>
          <p:spPr bwMode="auto">
            <a:xfrm>
              <a:off x="5076056" y="37170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121" name="직선 연결선 120"/>
          <p:cNvCxnSpPr>
            <a:stCxn id="117" idx="2"/>
            <a:endCxn id="123" idx="1"/>
          </p:cNvCxnSpPr>
          <p:nvPr/>
        </p:nvCxnSpPr>
        <p:spPr bwMode="auto">
          <a:xfrm flipH="1">
            <a:off x="607707" y="5029178"/>
            <a:ext cx="3853" cy="560062"/>
          </a:xfrm>
          <a:prstGeom prst="line">
            <a:avLst/>
          </a:prstGeom>
          <a:ln>
            <a:solidFill>
              <a:schemeClr val="accent4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2" name="그룹 121"/>
          <p:cNvGrpSpPr/>
          <p:nvPr/>
        </p:nvGrpSpPr>
        <p:grpSpPr>
          <a:xfrm>
            <a:off x="146856" y="5589240"/>
            <a:ext cx="921702" cy="560062"/>
            <a:chOff x="395536" y="4509120"/>
            <a:chExt cx="1152128" cy="720080"/>
          </a:xfrm>
        </p:grpSpPr>
        <p:sp>
          <p:nvSpPr>
            <p:cNvPr id="123" name="원통 122"/>
            <p:cNvSpPr/>
            <p:nvPr/>
          </p:nvSpPr>
          <p:spPr bwMode="auto">
            <a:xfrm>
              <a:off x="395536" y="4509120"/>
              <a:ext cx="1152128" cy="72008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DB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24" name="직사각형 123"/>
            <p:cNvSpPr/>
            <p:nvPr/>
          </p:nvSpPr>
          <p:spPr bwMode="auto">
            <a:xfrm>
              <a:off x="616376" y="4917165"/>
              <a:ext cx="792088" cy="2400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133" name="직선 연결선 132"/>
          <p:cNvCxnSpPr>
            <a:stCxn id="108" idx="3"/>
            <a:endCxn id="89" idx="0"/>
          </p:cNvCxnSpPr>
          <p:nvPr/>
        </p:nvCxnSpPr>
        <p:spPr bwMode="auto">
          <a:xfrm>
            <a:off x="5004048" y="4553125"/>
            <a:ext cx="3384376" cy="820091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7" name="그룹 136"/>
          <p:cNvGrpSpPr/>
          <p:nvPr/>
        </p:nvGrpSpPr>
        <p:grpSpPr>
          <a:xfrm>
            <a:off x="7956376" y="4797152"/>
            <a:ext cx="864096" cy="504056"/>
            <a:chOff x="4283968" y="5661248"/>
            <a:chExt cx="1080120" cy="648072"/>
          </a:xfrm>
        </p:grpSpPr>
        <p:sp>
          <p:nvSpPr>
            <p:cNvPr id="138" name="직사각형 137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39" name="직사각형 138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140" name="직사각형 139"/>
          <p:cNvSpPr/>
          <p:nvPr/>
        </p:nvSpPr>
        <p:spPr bwMode="auto">
          <a:xfrm>
            <a:off x="7884368" y="4509120"/>
            <a:ext cx="1008112" cy="144016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cluster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141" name="직선 화살표 연결선 140"/>
          <p:cNvCxnSpPr>
            <a:stCxn id="86" idx="3"/>
            <a:endCxn id="138" idx="1"/>
          </p:cNvCxnSpPr>
          <p:nvPr/>
        </p:nvCxnSpPr>
        <p:spPr bwMode="auto">
          <a:xfrm flipV="1">
            <a:off x="7553131" y="5049180"/>
            <a:ext cx="403245" cy="576064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Scale Out</a:t>
            </a:r>
            <a:endParaRPr lang="ko-KR" altLang="en-US"/>
          </a:p>
        </p:txBody>
      </p:sp>
      <p:cxnSp>
        <p:nvCxnSpPr>
          <p:cNvPr id="67" name="직선 연결선 66"/>
          <p:cNvCxnSpPr>
            <a:stCxn id="70" idx="3"/>
            <a:endCxn id="88" idx="0"/>
          </p:cNvCxnSpPr>
          <p:nvPr/>
        </p:nvCxnSpPr>
        <p:spPr bwMode="auto">
          <a:xfrm>
            <a:off x="1389246" y="1204753"/>
            <a:ext cx="1598578" cy="3376375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직선 연결선 67"/>
          <p:cNvCxnSpPr>
            <a:stCxn id="70" idx="3"/>
            <a:endCxn id="96" idx="0"/>
          </p:cNvCxnSpPr>
          <p:nvPr/>
        </p:nvCxnSpPr>
        <p:spPr bwMode="auto">
          <a:xfrm>
            <a:off x="1389246" y="1204753"/>
            <a:ext cx="6639138" cy="3376375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9" name="그룹 68"/>
          <p:cNvGrpSpPr/>
          <p:nvPr/>
        </p:nvGrpSpPr>
        <p:grpSpPr>
          <a:xfrm>
            <a:off x="467544" y="980728"/>
            <a:ext cx="921702" cy="448050"/>
            <a:chOff x="4644008" y="1484784"/>
            <a:chExt cx="1152128" cy="576064"/>
          </a:xfrm>
        </p:grpSpPr>
        <p:sp>
          <p:nvSpPr>
            <p:cNvPr id="70" name="직사각형 69"/>
            <p:cNvSpPr/>
            <p:nvPr/>
          </p:nvSpPr>
          <p:spPr bwMode="auto">
            <a:xfrm>
              <a:off x="4644008" y="1484784"/>
              <a:ext cx="1152128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Coordinator</a:t>
              </a:r>
            </a:p>
          </p:txBody>
        </p:sp>
        <p:sp>
          <p:nvSpPr>
            <p:cNvPr id="71" name="직사각형 70"/>
            <p:cNvSpPr/>
            <p:nvPr/>
          </p:nvSpPr>
          <p:spPr bwMode="auto">
            <a:xfrm>
              <a:off x="4716016" y="1772816"/>
              <a:ext cx="977251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registry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74" name="직선 연결선 73"/>
          <p:cNvCxnSpPr>
            <a:stCxn id="99" idx="3"/>
            <a:endCxn id="88" idx="1"/>
          </p:cNvCxnSpPr>
          <p:nvPr/>
        </p:nvCxnSpPr>
        <p:spPr bwMode="auto">
          <a:xfrm>
            <a:off x="1403648" y="3761037"/>
            <a:ext cx="1152128" cy="1072119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7" name="그룹 86"/>
          <p:cNvGrpSpPr/>
          <p:nvPr/>
        </p:nvGrpSpPr>
        <p:grpSpPr>
          <a:xfrm>
            <a:off x="2555776" y="4581128"/>
            <a:ext cx="864096" cy="504056"/>
            <a:chOff x="4283968" y="5661248"/>
            <a:chExt cx="1080120" cy="648072"/>
          </a:xfrm>
        </p:grpSpPr>
        <p:sp>
          <p:nvSpPr>
            <p:cNvPr id="88" name="직사각형 87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89" name="직사각형 88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90" name="직선 화살표 연결선 89"/>
          <p:cNvCxnSpPr>
            <a:stCxn id="88" idx="3"/>
            <a:endCxn id="93" idx="1"/>
          </p:cNvCxnSpPr>
          <p:nvPr/>
        </p:nvCxnSpPr>
        <p:spPr bwMode="auto">
          <a:xfrm>
            <a:off x="3419872" y="4833156"/>
            <a:ext cx="1512168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직선 화살표 연결선 90"/>
          <p:cNvCxnSpPr>
            <a:stCxn id="93" idx="3"/>
            <a:endCxn id="146" idx="1"/>
          </p:cNvCxnSpPr>
          <p:nvPr/>
        </p:nvCxnSpPr>
        <p:spPr bwMode="auto">
          <a:xfrm flipV="1">
            <a:off x="5680923" y="4831496"/>
            <a:ext cx="619269" cy="166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2" name="그룹 91"/>
          <p:cNvGrpSpPr/>
          <p:nvPr/>
        </p:nvGrpSpPr>
        <p:grpSpPr>
          <a:xfrm>
            <a:off x="4932040" y="4581128"/>
            <a:ext cx="748883" cy="504056"/>
            <a:chOff x="6228184" y="5229200"/>
            <a:chExt cx="1080120" cy="648072"/>
          </a:xfrm>
        </p:grpSpPr>
        <p:sp>
          <p:nvSpPr>
            <p:cNvPr id="93" name="직사각형 92"/>
            <p:cNvSpPr/>
            <p:nvPr/>
          </p:nvSpPr>
          <p:spPr bwMode="auto">
            <a:xfrm>
              <a:off x="6228184" y="5229200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Queue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94" name="직사각형 93"/>
            <p:cNvSpPr/>
            <p:nvPr/>
          </p:nvSpPr>
          <p:spPr bwMode="auto">
            <a:xfrm>
              <a:off x="6324195" y="55172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message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95" name="그룹 94"/>
          <p:cNvGrpSpPr/>
          <p:nvPr/>
        </p:nvGrpSpPr>
        <p:grpSpPr>
          <a:xfrm>
            <a:off x="7596336" y="4581128"/>
            <a:ext cx="864096" cy="504056"/>
            <a:chOff x="4283968" y="5661248"/>
            <a:chExt cx="1080120" cy="648072"/>
          </a:xfrm>
        </p:grpSpPr>
        <p:sp>
          <p:nvSpPr>
            <p:cNvPr id="96" name="직사각형 95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97" name="직사각형 96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98" name="그룹 97"/>
          <p:cNvGrpSpPr/>
          <p:nvPr/>
        </p:nvGrpSpPr>
        <p:grpSpPr>
          <a:xfrm>
            <a:off x="539552" y="3284984"/>
            <a:ext cx="864096" cy="952106"/>
            <a:chOff x="5004048" y="2852936"/>
            <a:chExt cx="1080120" cy="1224136"/>
          </a:xfrm>
        </p:grpSpPr>
        <p:sp>
          <p:nvSpPr>
            <p:cNvPr id="99" name="직사각형 98"/>
            <p:cNvSpPr/>
            <p:nvPr/>
          </p:nvSpPr>
          <p:spPr bwMode="auto">
            <a:xfrm>
              <a:off x="5004048" y="2852936"/>
              <a:ext cx="1080120" cy="122413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Cache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00" name="직사각형 99"/>
            <p:cNvSpPr/>
            <p:nvPr/>
          </p:nvSpPr>
          <p:spPr bwMode="auto">
            <a:xfrm>
              <a:off x="5076056" y="3140968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01" name="직사각형 100"/>
            <p:cNvSpPr/>
            <p:nvPr/>
          </p:nvSpPr>
          <p:spPr bwMode="auto">
            <a:xfrm>
              <a:off x="5076056" y="3429000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02" name="직사각형 101"/>
            <p:cNvSpPr/>
            <p:nvPr/>
          </p:nvSpPr>
          <p:spPr bwMode="auto">
            <a:xfrm>
              <a:off x="5076056" y="37170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103" name="직선 연결선 102"/>
          <p:cNvCxnSpPr>
            <a:stCxn id="99" idx="2"/>
            <a:endCxn id="105" idx="1"/>
          </p:cNvCxnSpPr>
          <p:nvPr/>
        </p:nvCxnSpPr>
        <p:spPr bwMode="auto">
          <a:xfrm>
            <a:off x="971600" y="4237090"/>
            <a:ext cx="43205" cy="1496166"/>
          </a:xfrm>
          <a:prstGeom prst="line">
            <a:avLst/>
          </a:prstGeom>
          <a:ln>
            <a:solidFill>
              <a:schemeClr val="accent4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4" name="그룹 103"/>
          <p:cNvGrpSpPr/>
          <p:nvPr/>
        </p:nvGrpSpPr>
        <p:grpSpPr>
          <a:xfrm>
            <a:off x="553954" y="5733256"/>
            <a:ext cx="921702" cy="560062"/>
            <a:chOff x="395536" y="4509120"/>
            <a:chExt cx="1152128" cy="720080"/>
          </a:xfrm>
        </p:grpSpPr>
        <p:sp>
          <p:nvSpPr>
            <p:cNvPr id="105" name="원통 104"/>
            <p:cNvSpPr/>
            <p:nvPr/>
          </p:nvSpPr>
          <p:spPr bwMode="auto">
            <a:xfrm>
              <a:off x="395536" y="4509120"/>
              <a:ext cx="1152128" cy="72008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DB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06" name="직사각형 105"/>
            <p:cNvSpPr/>
            <p:nvPr/>
          </p:nvSpPr>
          <p:spPr bwMode="auto">
            <a:xfrm>
              <a:off x="611560" y="4917165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107" name="직선 연결선 106"/>
          <p:cNvCxnSpPr>
            <a:stCxn id="178" idx="3"/>
            <a:endCxn id="96" idx="1"/>
          </p:cNvCxnSpPr>
          <p:nvPr/>
        </p:nvCxnSpPr>
        <p:spPr bwMode="auto">
          <a:xfrm>
            <a:off x="6228184" y="1672805"/>
            <a:ext cx="1368152" cy="3160351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8" name="그룹 107"/>
          <p:cNvGrpSpPr/>
          <p:nvPr/>
        </p:nvGrpSpPr>
        <p:grpSpPr>
          <a:xfrm>
            <a:off x="7596336" y="4005064"/>
            <a:ext cx="864096" cy="504056"/>
            <a:chOff x="4283968" y="5661248"/>
            <a:chExt cx="1080120" cy="648072"/>
          </a:xfrm>
        </p:grpSpPr>
        <p:sp>
          <p:nvSpPr>
            <p:cNvPr id="109" name="직사각형 108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10" name="직사각형 109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111" name="직사각형 110"/>
          <p:cNvSpPr/>
          <p:nvPr/>
        </p:nvSpPr>
        <p:spPr bwMode="auto">
          <a:xfrm>
            <a:off x="7380312" y="3284984"/>
            <a:ext cx="1440160" cy="25922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i="1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cluster</a:t>
            </a:r>
            <a:endParaRPr lang="ko-KR" altLang="en-US" i="1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112" name="직선 화살표 연결선 111"/>
          <p:cNvCxnSpPr>
            <a:stCxn id="93" idx="3"/>
            <a:endCxn id="140" idx="1"/>
          </p:cNvCxnSpPr>
          <p:nvPr/>
        </p:nvCxnSpPr>
        <p:spPr bwMode="auto">
          <a:xfrm flipV="1">
            <a:off x="5680923" y="4602464"/>
            <a:ext cx="619269" cy="230692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156176" y="494116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>
                <a:solidFill>
                  <a:schemeClr val="accent1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work queue</a:t>
            </a:r>
            <a:endParaRPr lang="ko-KR" altLang="en-US" smtClean="0">
              <a:solidFill>
                <a:schemeClr val="accent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120" name="직선 연결선 119"/>
          <p:cNvCxnSpPr>
            <a:stCxn id="178" idx="3"/>
            <a:endCxn id="109" idx="1"/>
          </p:cNvCxnSpPr>
          <p:nvPr/>
        </p:nvCxnSpPr>
        <p:spPr bwMode="auto">
          <a:xfrm>
            <a:off x="6228184" y="1672805"/>
            <a:ext cx="1368152" cy="2584287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3" name="직사각형 122"/>
          <p:cNvSpPr/>
          <p:nvPr/>
        </p:nvSpPr>
        <p:spPr bwMode="auto">
          <a:xfrm>
            <a:off x="4644008" y="3284984"/>
            <a:ext cx="1440160" cy="3168352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i="1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cluster</a:t>
            </a:r>
            <a:endParaRPr lang="ko-KR" altLang="en-US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24" name="그룹 123"/>
          <p:cNvGrpSpPr/>
          <p:nvPr/>
        </p:nvGrpSpPr>
        <p:grpSpPr>
          <a:xfrm>
            <a:off x="4932040" y="5157192"/>
            <a:ext cx="748883" cy="504056"/>
            <a:chOff x="6228184" y="5229200"/>
            <a:chExt cx="1080120" cy="648072"/>
          </a:xfrm>
        </p:grpSpPr>
        <p:sp>
          <p:nvSpPr>
            <p:cNvPr id="125" name="직사각형 124"/>
            <p:cNvSpPr/>
            <p:nvPr/>
          </p:nvSpPr>
          <p:spPr bwMode="auto">
            <a:xfrm>
              <a:off x="6228184" y="5229200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Queue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26" name="직사각형 125"/>
            <p:cNvSpPr/>
            <p:nvPr/>
          </p:nvSpPr>
          <p:spPr bwMode="auto">
            <a:xfrm>
              <a:off x="6324195" y="55172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message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127" name="직사각형 126"/>
          <p:cNvSpPr/>
          <p:nvPr/>
        </p:nvSpPr>
        <p:spPr bwMode="auto">
          <a:xfrm>
            <a:off x="4788024" y="4293096"/>
            <a:ext cx="1008112" cy="144016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node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31" name="그룹 130"/>
          <p:cNvGrpSpPr/>
          <p:nvPr/>
        </p:nvGrpSpPr>
        <p:grpSpPr>
          <a:xfrm>
            <a:off x="4788024" y="5805264"/>
            <a:ext cx="1152128" cy="576064"/>
            <a:chOff x="4788024" y="5301208"/>
            <a:chExt cx="1152128" cy="576064"/>
          </a:xfrm>
        </p:grpSpPr>
        <p:sp>
          <p:nvSpPr>
            <p:cNvPr id="128" name="직사각형 127"/>
            <p:cNvSpPr/>
            <p:nvPr/>
          </p:nvSpPr>
          <p:spPr bwMode="auto">
            <a:xfrm>
              <a:off x="4932040" y="5445224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node</a:t>
              </a:r>
              <a:endPara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29" name="직사각형 128"/>
            <p:cNvSpPr/>
            <p:nvPr/>
          </p:nvSpPr>
          <p:spPr bwMode="auto">
            <a:xfrm>
              <a:off x="4860032" y="5373216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node</a:t>
              </a:r>
              <a:endPara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30" name="직사각형 129"/>
            <p:cNvSpPr/>
            <p:nvPr/>
          </p:nvSpPr>
          <p:spPr bwMode="auto">
            <a:xfrm>
              <a:off x="4788024" y="5301208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node</a:t>
              </a:r>
              <a:endPara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132" name="직사각형 131"/>
          <p:cNvSpPr/>
          <p:nvPr/>
        </p:nvSpPr>
        <p:spPr bwMode="auto">
          <a:xfrm>
            <a:off x="7524328" y="3717032"/>
            <a:ext cx="1008112" cy="144016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node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33" name="그룹 132"/>
          <p:cNvGrpSpPr/>
          <p:nvPr/>
        </p:nvGrpSpPr>
        <p:grpSpPr>
          <a:xfrm>
            <a:off x="7524328" y="5229200"/>
            <a:ext cx="1152128" cy="576064"/>
            <a:chOff x="4788024" y="5301208"/>
            <a:chExt cx="1152128" cy="576064"/>
          </a:xfrm>
        </p:grpSpPr>
        <p:sp>
          <p:nvSpPr>
            <p:cNvPr id="134" name="직사각형 133"/>
            <p:cNvSpPr/>
            <p:nvPr/>
          </p:nvSpPr>
          <p:spPr bwMode="auto">
            <a:xfrm>
              <a:off x="4932040" y="5445224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node</a:t>
              </a:r>
              <a:endPara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35" name="직사각형 134"/>
            <p:cNvSpPr/>
            <p:nvPr/>
          </p:nvSpPr>
          <p:spPr bwMode="auto">
            <a:xfrm>
              <a:off x="4860032" y="5373216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node</a:t>
              </a:r>
              <a:endPara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36" name="직사각형 135"/>
            <p:cNvSpPr/>
            <p:nvPr/>
          </p:nvSpPr>
          <p:spPr bwMode="auto">
            <a:xfrm>
              <a:off x="4788024" y="5301208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node</a:t>
              </a:r>
              <a:endPara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827584" y="5229200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chemeClr val="accent4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n connections</a:t>
            </a:r>
            <a:endParaRPr lang="ko-KR" altLang="en-US" sz="1200" smtClean="0">
              <a:solidFill>
                <a:schemeClr val="accent4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40" name="직사각형 139"/>
          <p:cNvSpPr/>
          <p:nvPr/>
        </p:nvSpPr>
        <p:spPr bwMode="auto">
          <a:xfrm>
            <a:off x="6300192" y="4509120"/>
            <a:ext cx="632390" cy="1866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message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143" name="직선 화살표 연결선 142"/>
          <p:cNvCxnSpPr>
            <a:stCxn id="140" idx="3"/>
            <a:endCxn id="109" idx="1"/>
          </p:cNvCxnSpPr>
          <p:nvPr/>
        </p:nvCxnSpPr>
        <p:spPr bwMode="auto">
          <a:xfrm flipV="1">
            <a:off x="6932582" y="4257092"/>
            <a:ext cx="663754" cy="345372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6" name="직사각형 145"/>
          <p:cNvSpPr/>
          <p:nvPr/>
        </p:nvSpPr>
        <p:spPr bwMode="auto">
          <a:xfrm>
            <a:off x="6300192" y="4738152"/>
            <a:ext cx="632390" cy="1866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message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148" name="직선 화살표 연결선 147"/>
          <p:cNvCxnSpPr>
            <a:stCxn id="146" idx="3"/>
            <a:endCxn id="96" idx="1"/>
          </p:cNvCxnSpPr>
          <p:nvPr/>
        </p:nvCxnSpPr>
        <p:spPr bwMode="auto">
          <a:xfrm>
            <a:off x="6932582" y="4831496"/>
            <a:ext cx="663754" cy="166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직사각형 150"/>
          <p:cNvSpPr/>
          <p:nvPr/>
        </p:nvSpPr>
        <p:spPr bwMode="auto">
          <a:xfrm>
            <a:off x="251520" y="620688"/>
            <a:ext cx="1440160" cy="86409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i="1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cluster</a:t>
            </a:r>
            <a:endParaRPr lang="ko-KR" altLang="en-US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53" name="직사각형 152"/>
          <p:cNvSpPr/>
          <p:nvPr/>
        </p:nvSpPr>
        <p:spPr bwMode="auto">
          <a:xfrm>
            <a:off x="467544" y="3068960"/>
            <a:ext cx="1008112" cy="122413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node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54" name="그룹 153"/>
          <p:cNvGrpSpPr/>
          <p:nvPr/>
        </p:nvGrpSpPr>
        <p:grpSpPr>
          <a:xfrm>
            <a:off x="467544" y="4365104"/>
            <a:ext cx="1152128" cy="576064"/>
            <a:chOff x="4788024" y="5301208"/>
            <a:chExt cx="1152128" cy="576064"/>
          </a:xfrm>
        </p:grpSpPr>
        <p:sp>
          <p:nvSpPr>
            <p:cNvPr id="155" name="직사각형 154"/>
            <p:cNvSpPr/>
            <p:nvPr/>
          </p:nvSpPr>
          <p:spPr bwMode="auto">
            <a:xfrm>
              <a:off x="4932040" y="5445224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node</a:t>
              </a:r>
              <a:endPara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56" name="직사각형 155"/>
            <p:cNvSpPr/>
            <p:nvPr/>
          </p:nvSpPr>
          <p:spPr bwMode="auto">
            <a:xfrm>
              <a:off x="4860032" y="5373216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node</a:t>
              </a:r>
              <a:endPara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57" name="직사각형 156"/>
            <p:cNvSpPr/>
            <p:nvPr/>
          </p:nvSpPr>
          <p:spPr bwMode="auto">
            <a:xfrm>
              <a:off x="4788024" y="5301208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node</a:t>
              </a:r>
              <a:endPara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158" name="직사각형 157"/>
          <p:cNvSpPr/>
          <p:nvPr/>
        </p:nvSpPr>
        <p:spPr bwMode="auto">
          <a:xfrm>
            <a:off x="323528" y="2708920"/>
            <a:ext cx="1368152" cy="230425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i="1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cluster</a:t>
            </a:r>
            <a:endParaRPr lang="ko-KR" altLang="en-US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159" name="직선 화살표 연결선 158"/>
          <p:cNvCxnSpPr>
            <a:stCxn id="88" idx="3"/>
            <a:endCxn id="125" idx="1"/>
          </p:cNvCxnSpPr>
          <p:nvPr/>
        </p:nvCxnSpPr>
        <p:spPr bwMode="auto">
          <a:xfrm>
            <a:off x="3419872" y="4833156"/>
            <a:ext cx="1512168" cy="576064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3563888" y="450912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>
                <a:solidFill>
                  <a:schemeClr val="accent1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task #1</a:t>
            </a:r>
            <a:endParaRPr lang="ko-KR" altLang="en-US" smtClean="0">
              <a:solidFill>
                <a:schemeClr val="accent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63888" y="522920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>
                <a:solidFill>
                  <a:schemeClr val="accent1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rPr>
              <a:t>task #2</a:t>
            </a:r>
            <a:endParaRPr lang="ko-KR" altLang="en-US" smtClean="0">
              <a:solidFill>
                <a:schemeClr val="accent1"/>
              </a:solidFill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77" name="그룹 176"/>
          <p:cNvGrpSpPr/>
          <p:nvPr/>
        </p:nvGrpSpPr>
        <p:grpSpPr>
          <a:xfrm>
            <a:off x="5364088" y="1196752"/>
            <a:ext cx="864096" cy="952106"/>
            <a:chOff x="5004048" y="2852936"/>
            <a:chExt cx="1080120" cy="1224136"/>
          </a:xfrm>
        </p:grpSpPr>
        <p:sp>
          <p:nvSpPr>
            <p:cNvPr id="178" name="직사각형 177"/>
            <p:cNvSpPr/>
            <p:nvPr/>
          </p:nvSpPr>
          <p:spPr bwMode="auto">
            <a:xfrm>
              <a:off x="5004048" y="2852936"/>
              <a:ext cx="1080120" cy="122413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Cache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79" name="직사각형 178"/>
            <p:cNvSpPr/>
            <p:nvPr/>
          </p:nvSpPr>
          <p:spPr bwMode="auto">
            <a:xfrm>
              <a:off x="5076056" y="3140968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80" name="직사각형 179"/>
            <p:cNvSpPr/>
            <p:nvPr/>
          </p:nvSpPr>
          <p:spPr bwMode="auto">
            <a:xfrm>
              <a:off x="5076056" y="3429000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81" name="직사각형 180"/>
            <p:cNvSpPr/>
            <p:nvPr/>
          </p:nvSpPr>
          <p:spPr bwMode="auto">
            <a:xfrm>
              <a:off x="5076056" y="37170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182" name="직사각형 181"/>
          <p:cNvSpPr/>
          <p:nvPr/>
        </p:nvSpPr>
        <p:spPr bwMode="auto">
          <a:xfrm>
            <a:off x="5292080" y="980728"/>
            <a:ext cx="1008112" cy="122413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node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83" name="그룹 182"/>
          <p:cNvGrpSpPr/>
          <p:nvPr/>
        </p:nvGrpSpPr>
        <p:grpSpPr>
          <a:xfrm>
            <a:off x="5292080" y="2276872"/>
            <a:ext cx="1152128" cy="576064"/>
            <a:chOff x="4788024" y="5301208"/>
            <a:chExt cx="1152128" cy="576064"/>
          </a:xfrm>
        </p:grpSpPr>
        <p:sp>
          <p:nvSpPr>
            <p:cNvPr id="184" name="직사각형 183"/>
            <p:cNvSpPr/>
            <p:nvPr/>
          </p:nvSpPr>
          <p:spPr bwMode="auto">
            <a:xfrm>
              <a:off x="4932040" y="5445224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node</a:t>
              </a:r>
              <a:endPara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85" name="직사각형 184"/>
            <p:cNvSpPr/>
            <p:nvPr/>
          </p:nvSpPr>
          <p:spPr bwMode="auto">
            <a:xfrm>
              <a:off x="4860032" y="5373216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node</a:t>
              </a:r>
              <a:endPara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86" name="직사각형 185"/>
            <p:cNvSpPr/>
            <p:nvPr/>
          </p:nvSpPr>
          <p:spPr bwMode="auto">
            <a:xfrm>
              <a:off x="4788024" y="5301208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2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node</a:t>
              </a:r>
              <a:endPara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187" name="직사각형 186"/>
          <p:cNvSpPr/>
          <p:nvPr/>
        </p:nvSpPr>
        <p:spPr bwMode="auto">
          <a:xfrm>
            <a:off x="5148064" y="620688"/>
            <a:ext cx="1368152" cy="230425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i="1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cluster</a:t>
            </a:r>
            <a:endParaRPr lang="ko-KR" altLang="en-US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SEDA vs Message Driven Architecture</a:t>
            </a:r>
            <a:endParaRPr lang="ko-KR" altLang="en-US"/>
          </a:p>
        </p:txBody>
      </p:sp>
      <p:cxnSp>
        <p:nvCxnSpPr>
          <p:cNvPr id="43" name="직선 연결선 42"/>
          <p:cNvCxnSpPr>
            <a:stCxn id="76" idx="3"/>
            <a:endCxn id="61" idx="2"/>
          </p:cNvCxnSpPr>
          <p:nvPr/>
        </p:nvCxnSpPr>
        <p:spPr bwMode="auto">
          <a:xfrm flipV="1">
            <a:off x="1835696" y="4941168"/>
            <a:ext cx="3384376" cy="324036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직선 연결선 44"/>
          <p:cNvCxnSpPr>
            <a:stCxn id="47" idx="1"/>
            <a:endCxn id="73" idx="0"/>
          </p:cNvCxnSpPr>
          <p:nvPr/>
        </p:nvCxnSpPr>
        <p:spPr bwMode="auto">
          <a:xfrm flipH="1">
            <a:off x="5220072" y="4357103"/>
            <a:ext cx="792088" cy="1232137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6" name="그룹 45"/>
          <p:cNvGrpSpPr/>
          <p:nvPr/>
        </p:nvGrpSpPr>
        <p:grpSpPr>
          <a:xfrm>
            <a:off x="6012160" y="4133078"/>
            <a:ext cx="1512168" cy="448050"/>
            <a:chOff x="4644008" y="1484784"/>
            <a:chExt cx="1152128" cy="576064"/>
          </a:xfrm>
        </p:grpSpPr>
        <p:sp>
          <p:nvSpPr>
            <p:cNvPr id="47" name="직사각형 46"/>
            <p:cNvSpPr/>
            <p:nvPr/>
          </p:nvSpPr>
          <p:spPr bwMode="auto">
            <a:xfrm>
              <a:off x="4644008" y="1484784"/>
              <a:ext cx="1152128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Coordinator</a:t>
              </a:r>
            </a:p>
          </p:txBody>
        </p:sp>
        <p:sp>
          <p:nvSpPr>
            <p:cNvPr id="48" name="직사각형 47"/>
            <p:cNvSpPr/>
            <p:nvPr/>
          </p:nvSpPr>
          <p:spPr bwMode="auto">
            <a:xfrm>
              <a:off x="4716016" y="1772816"/>
              <a:ext cx="977251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registry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50" name="직선 연결선 49"/>
          <p:cNvCxnSpPr>
            <a:stCxn id="76" idx="3"/>
            <a:endCxn id="53" idx="1"/>
          </p:cNvCxnSpPr>
          <p:nvPr/>
        </p:nvCxnSpPr>
        <p:spPr bwMode="auto">
          <a:xfrm flipV="1">
            <a:off x="1835696" y="4689140"/>
            <a:ext cx="504056" cy="576064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직선 연결선 50"/>
          <p:cNvCxnSpPr>
            <a:stCxn id="76" idx="3"/>
            <a:endCxn id="65" idx="1"/>
          </p:cNvCxnSpPr>
          <p:nvPr/>
        </p:nvCxnSpPr>
        <p:spPr bwMode="auto">
          <a:xfrm>
            <a:off x="1835696" y="5265204"/>
            <a:ext cx="504056" cy="576064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2" name="그룹 51"/>
          <p:cNvGrpSpPr/>
          <p:nvPr/>
        </p:nvGrpSpPr>
        <p:grpSpPr>
          <a:xfrm>
            <a:off x="2339752" y="4437112"/>
            <a:ext cx="864096" cy="504056"/>
            <a:chOff x="4283968" y="5661248"/>
            <a:chExt cx="1080120" cy="648072"/>
          </a:xfrm>
        </p:grpSpPr>
        <p:sp>
          <p:nvSpPr>
            <p:cNvPr id="53" name="직사각형 52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55" name="직선 화살표 연결선 54"/>
          <p:cNvCxnSpPr>
            <a:stCxn id="53" idx="3"/>
            <a:endCxn id="58" idx="1"/>
          </p:cNvCxnSpPr>
          <p:nvPr/>
        </p:nvCxnSpPr>
        <p:spPr bwMode="auto">
          <a:xfrm>
            <a:off x="3203848" y="4689140"/>
            <a:ext cx="432048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>
            <a:stCxn id="58" idx="3"/>
            <a:endCxn id="61" idx="1"/>
          </p:cNvCxnSpPr>
          <p:nvPr/>
        </p:nvCxnSpPr>
        <p:spPr bwMode="auto">
          <a:xfrm>
            <a:off x="4384779" y="4689140"/>
            <a:ext cx="403245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7" name="그룹 56"/>
          <p:cNvGrpSpPr/>
          <p:nvPr/>
        </p:nvGrpSpPr>
        <p:grpSpPr>
          <a:xfrm>
            <a:off x="3635896" y="4437112"/>
            <a:ext cx="748883" cy="504056"/>
            <a:chOff x="6228184" y="5229200"/>
            <a:chExt cx="1080120" cy="648072"/>
          </a:xfrm>
        </p:grpSpPr>
        <p:sp>
          <p:nvSpPr>
            <p:cNvPr id="58" name="직사각형 57"/>
            <p:cNvSpPr/>
            <p:nvPr/>
          </p:nvSpPr>
          <p:spPr bwMode="auto">
            <a:xfrm>
              <a:off x="6228184" y="5229200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Queue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59" name="직사각형 58"/>
            <p:cNvSpPr/>
            <p:nvPr/>
          </p:nvSpPr>
          <p:spPr bwMode="auto">
            <a:xfrm>
              <a:off x="6324195" y="55172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message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60" name="그룹 59"/>
          <p:cNvGrpSpPr/>
          <p:nvPr/>
        </p:nvGrpSpPr>
        <p:grpSpPr>
          <a:xfrm>
            <a:off x="4788024" y="4437112"/>
            <a:ext cx="864096" cy="504056"/>
            <a:chOff x="4283968" y="5661248"/>
            <a:chExt cx="1080120" cy="648072"/>
          </a:xfrm>
        </p:grpSpPr>
        <p:sp>
          <p:nvSpPr>
            <p:cNvPr id="61" name="직사각형 60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62" name="직사각형 61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63" name="직선 연결선 62"/>
          <p:cNvCxnSpPr>
            <a:stCxn id="47" idx="1"/>
            <a:endCxn id="61" idx="0"/>
          </p:cNvCxnSpPr>
          <p:nvPr/>
        </p:nvCxnSpPr>
        <p:spPr bwMode="auto">
          <a:xfrm flipH="1">
            <a:off x="5220072" y="4357103"/>
            <a:ext cx="792088" cy="80009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4" name="그룹 63"/>
          <p:cNvGrpSpPr/>
          <p:nvPr/>
        </p:nvGrpSpPr>
        <p:grpSpPr>
          <a:xfrm>
            <a:off x="2339752" y="5589240"/>
            <a:ext cx="864096" cy="504056"/>
            <a:chOff x="4283968" y="5661248"/>
            <a:chExt cx="1080120" cy="648072"/>
          </a:xfrm>
        </p:grpSpPr>
        <p:sp>
          <p:nvSpPr>
            <p:cNvPr id="65" name="직사각형 64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66" name="직사각형 65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67" name="직선 화살표 연결선 66"/>
          <p:cNvCxnSpPr>
            <a:stCxn id="65" idx="3"/>
            <a:endCxn id="70" idx="1"/>
          </p:cNvCxnSpPr>
          <p:nvPr/>
        </p:nvCxnSpPr>
        <p:spPr bwMode="auto">
          <a:xfrm>
            <a:off x="3203848" y="5841268"/>
            <a:ext cx="432048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직선 화살표 연결선 67"/>
          <p:cNvCxnSpPr>
            <a:stCxn id="70" idx="3"/>
            <a:endCxn id="73" idx="1"/>
          </p:cNvCxnSpPr>
          <p:nvPr/>
        </p:nvCxnSpPr>
        <p:spPr bwMode="auto">
          <a:xfrm>
            <a:off x="4384779" y="5841268"/>
            <a:ext cx="403245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9" name="그룹 68"/>
          <p:cNvGrpSpPr/>
          <p:nvPr/>
        </p:nvGrpSpPr>
        <p:grpSpPr>
          <a:xfrm>
            <a:off x="3635896" y="5589240"/>
            <a:ext cx="748883" cy="504056"/>
            <a:chOff x="6228184" y="5229200"/>
            <a:chExt cx="1080120" cy="648072"/>
          </a:xfrm>
        </p:grpSpPr>
        <p:sp>
          <p:nvSpPr>
            <p:cNvPr id="70" name="직사각형 69"/>
            <p:cNvSpPr/>
            <p:nvPr/>
          </p:nvSpPr>
          <p:spPr bwMode="auto">
            <a:xfrm>
              <a:off x="6228184" y="5229200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Queue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71" name="직사각형 70"/>
            <p:cNvSpPr/>
            <p:nvPr/>
          </p:nvSpPr>
          <p:spPr bwMode="auto">
            <a:xfrm>
              <a:off x="6324195" y="55172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message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4788024" y="5589240"/>
            <a:ext cx="864096" cy="504056"/>
            <a:chOff x="4283968" y="5661248"/>
            <a:chExt cx="1080120" cy="648072"/>
          </a:xfrm>
        </p:grpSpPr>
        <p:sp>
          <p:nvSpPr>
            <p:cNvPr id="73" name="직사각형 72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74" name="직사각형 73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75" name="그룹 74"/>
          <p:cNvGrpSpPr/>
          <p:nvPr/>
        </p:nvGrpSpPr>
        <p:grpSpPr>
          <a:xfrm>
            <a:off x="971600" y="5013176"/>
            <a:ext cx="864096" cy="504056"/>
            <a:chOff x="5004048" y="2852936"/>
            <a:chExt cx="1080120" cy="648072"/>
          </a:xfrm>
        </p:grpSpPr>
        <p:sp>
          <p:nvSpPr>
            <p:cNvPr id="76" name="직사각형 75"/>
            <p:cNvSpPr/>
            <p:nvPr/>
          </p:nvSpPr>
          <p:spPr bwMode="auto">
            <a:xfrm>
              <a:off x="5004048" y="2852936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Cache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77" name="직사각형 76"/>
            <p:cNvSpPr/>
            <p:nvPr/>
          </p:nvSpPr>
          <p:spPr bwMode="auto">
            <a:xfrm>
              <a:off x="5076056" y="3140968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80" name="직선 연결선 79"/>
          <p:cNvCxnSpPr>
            <a:stCxn id="76" idx="2"/>
            <a:endCxn id="82" idx="1"/>
          </p:cNvCxnSpPr>
          <p:nvPr/>
        </p:nvCxnSpPr>
        <p:spPr bwMode="auto">
          <a:xfrm flipH="1">
            <a:off x="1401263" y="5517232"/>
            <a:ext cx="2385" cy="288032"/>
          </a:xfrm>
          <a:prstGeom prst="line">
            <a:avLst/>
          </a:prstGeom>
          <a:ln>
            <a:solidFill>
              <a:schemeClr val="accent4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1" name="그룹 80"/>
          <p:cNvGrpSpPr/>
          <p:nvPr/>
        </p:nvGrpSpPr>
        <p:grpSpPr>
          <a:xfrm>
            <a:off x="940412" y="5805264"/>
            <a:ext cx="921702" cy="560062"/>
            <a:chOff x="395536" y="4509120"/>
            <a:chExt cx="1152128" cy="720080"/>
          </a:xfrm>
        </p:grpSpPr>
        <p:sp>
          <p:nvSpPr>
            <p:cNvPr id="82" name="원통 81"/>
            <p:cNvSpPr/>
            <p:nvPr/>
          </p:nvSpPr>
          <p:spPr bwMode="auto">
            <a:xfrm>
              <a:off x="395536" y="4509120"/>
              <a:ext cx="1152128" cy="72008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DB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83" name="직사각형 82"/>
            <p:cNvSpPr/>
            <p:nvPr/>
          </p:nvSpPr>
          <p:spPr bwMode="auto">
            <a:xfrm>
              <a:off x="614541" y="4917165"/>
              <a:ext cx="792088" cy="2400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84" name="직선 연결선 83"/>
          <p:cNvCxnSpPr>
            <a:stCxn id="76" idx="3"/>
            <a:endCxn id="73" idx="0"/>
          </p:cNvCxnSpPr>
          <p:nvPr/>
        </p:nvCxnSpPr>
        <p:spPr bwMode="auto">
          <a:xfrm>
            <a:off x="1835696" y="5265204"/>
            <a:ext cx="3384376" cy="324036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직선 연결선 90"/>
          <p:cNvCxnSpPr>
            <a:stCxn id="124" idx="3"/>
            <a:endCxn id="109" idx="2"/>
          </p:cNvCxnSpPr>
          <p:nvPr/>
        </p:nvCxnSpPr>
        <p:spPr bwMode="auto">
          <a:xfrm flipV="1">
            <a:off x="1835696" y="1628800"/>
            <a:ext cx="3384376" cy="324036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직선 연결선 92"/>
          <p:cNvCxnSpPr>
            <a:stCxn id="95" idx="1"/>
            <a:endCxn id="121" idx="0"/>
          </p:cNvCxnSpPr>
          <p:nvPr/>
        </p:nvCxnSpPr>
        <p:spPr bwMode="auto">
          <a:xfrm flipH="1">
            <a:off x="5220072" y="916721"/>
            <a:ext cx="864096" cy="1360151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4" name="그룹 93"/>
          <p:cNvGrpSpPr/>
          <p:nvPr/>
        </p:nvGrpSpPr>
        <p:grpSpPr>
          <a:xfrm>
            <a:off x="6084168" y="692696"/>
            <a:ext cx="1440160" cy="448050"/>
            <a:chOff x="4644008" y="1484784"/>
            <a:chExt cx="1152128" cy="576064"/>
          </a:xfrm>
        </p:grpSpPr>
        <p:sp>
          <p:nvSpPr>
            <p:cNvPr id="95" name="직사각형 94"/>
            <p:cNvSpPr/>
            <p:nvPr/>
          </p:nvSpPr>
          <p:spPr bwMode="auto">
            <a:xfrm>
              <a:off x="4644008" y="1484784"/>
              <a:ext cx="1152128" cy="57606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data/heap area</a:t>
              </a:r>
            </a:p>
          </p:txBody>
        </p:sp>
        <p:sp>
          <p:nvSpPr>
            <p:cNvPr id="96" name="직사각형 95"/>
            <p:cNvSpPr/>
            <p:nvPr/>
          </p:nvSpPr>
          <p:spPr bwMode="auto">
            <a:xfrm>
              <a:off x="4716016" y="1772816"/>
              <a:ext cx="977251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global variable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98" name="직선 연결선 97"/>
          <p:cNvCxnSpPr>
            <a:stCxn id="124" idx="3"/>
            <a:endCxn id="101" idx="1"/>
          </p:cNvCxnSpPr>
          <p:nvPr/>
        </p:nvCxnSpPr>
        <p:spPr bwMode="auto">
          <a:xfrm flipV="1">
            <a:off x="1835696" y="1376772"/>
            <a:ext cx="504056" cy="576064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직선 연결선 98"/>
          <p:cNvCxnSpPr>
            <a:stCxn id="124" idx="3"/>
            <a:endCxn id="113" idx="1"/>
          </p:cNvCxnSpPr>
          <p:nvPr/>
        </p:nvCxnSpPr>
        <p:spPr bwMode="auto">
          <a:xfrm>
            <a:off x="1835696" y="1952836"/>
            <a:ext cx="504056" cy="576064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0" name="그룹 99"/>
          <p:cNvGrpSpPr/>
          <p:nvPr/>
        </p:nvGrpSpPr>
        <p:grpSpPr>
          <a:xfrm>
            <a:off x="2339752" y="1124744"/>
            <a:ext cx="864096" cy="504056"/>
            <a:chOff x="4283968" y="5661248"/>
            <a:chExt cx="1080120" cy="648072"/>
          </a:xfrm>
        </p:grpSpPr>
        <p:sp>
          <p:nvSpPr>
            <p:cNvPr id="101" name="직사각형 100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thread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02" name="직사각형 101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103" name="직선 화살표 연결선 102"/>
          <p:cNvCxnSpPr>
            <a:stCxn id="101" idx="3"/>
            <a:endCxn id="106" idx="1"/>
          </p:cNvCxnSpPr>
          <p:nvPr/>
        </p:nvCxnSpPr>
        <p:spPr bwMode="auto">
          <a:xfrm>
            <a:off x="3203848" y="1376772"/>
            <a:ext cx="432048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직선 화살표 연결선 103"/>
          <p:cNvCxnSpPr>
            <a:stCxn id="106" idx="3"/>
            <a:endCxn id="109" idx="1"/>
          </p:cNvCxnSpPr>
          <p:nvPr/>
        </p:nvCxnSpPr>
        <p:spPr bwMode="auto">
          <a:xfrm>
            <a:off x="4384779" y="1376772"/>
            <a:ext cx="403245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5" name="그룹 104"/>
          <p:cNvGrpSpPr/>
          <p:nvPr/>
        </p:nvGrpSpPr>
        <p:grpSpPr>
          <a:xfrm>
            <a:off x="3635896" y="1124744"/>
            <a:ext cx="748883" cy="504056"/>
            <a:chOff x="6228184" y="5229200"/>
            <a:chExt cx="1080120" cy="648072"/>
          </a:xfrm>
        </p:grpSpPr>
        <p:sp>
          <p:nvSpPr>
            <p:cNvPr id="106" name="직사각형 105"/>
            <p:cNvSpPr/>
            <p:nvPr/>
          </p:nvSpPr>
          <p:spPr bwMode="auto">
            <a:xfrm>
              <a:off x="6228184" y="5229200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Queue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07" name="직사각형 106"/>
            <p:cNvSpPr/>
            <p:nvPr/>
          </p:nvSpPr>
          <p:spPr bwMode="auto">
            <a:xfrm>
              <a:off x="6324195" y="55172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event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108" name="그룹 107"/>
          <p:cNvGrpSpPr/>
          <p:nvPr/>
        </p:nvGrpSpPr>
        <p:grpSpPr>
          <a:xfrm>
            <a:off x="4788024" y="1124744"/>
            <a:ext cx="864096" cy="504056"/>
            <a:chOff x="4283968" y="5661248"/>
            <a:chExt cx="1080120" cy="648072"/>
          </a:xfrm>
        </p:grpSpPr>
        <p:sp>
          <p:nvSpPr>
            <p:cNvPr id="109" name="직사각형 108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thread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10" name="직사각형 109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111" name="직선 연결선 110"/>
          <p:cNvCxnSpPr>
            <a:stCxn id="95" idx="1"/>
            <a:endCxn id="109" idx="0"/>
          </p:cNvCxnSpPr>
          <p:nvPr/>
        </p:nvCxnSpPr>
        <p:spPr bwMode="auto">
          <a:xfrm flipH="1">
            <a:off x="5220072" y="916721"/>
            <a:ext cx="864096" cy="208023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2" name="그룹 111"/>
          <p:cNvGrpSpPr/>
          <p:nvPr/>
        </p:nvGrpSpPr>
        <p:grpSpPr>
          <a:xfrm>
            <a:off x="2339752" y="2276872"/>
            <a:ext cx="864096" cy="504056"/>
            <a:chOff x="4283968" y="5661248"/>
            <a:chExt cx="1080120" cy="648072"/>
          </a:xfrm>
        </p:grpSpPr>
        <p:sp>
          <p:nvSpPr>
            <p:cNvPr id="113" name="직사각형 112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thread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14" name="직사각형 113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115" name="직선 화살표 연결선 114"/>
          <p:cNvCxnSpPr>
            <a:stCxn id="113" idx="3"/>
            <a:endCxn id="118" idx="1"/>
          </p:cNvCxnSpPr>
          <p:nvPr/>
        </p:nvCxnSpPr>
        <p:spPr bwMode="auto">
          <a:xfrm>
            <a:off x="3203848" y="2528900"/>
            <a:ext cx="432048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직선 화살표 연결선 115"/>
          <p:cNvCxnSpPr>
            <a:stCxn id="118" idx="3"/>
            <a:endCxn id="121" idx="1"/>
          </p:cNvCxnSpPr>
          <p:nvPr/>
        </p:nvCxnSpPr>
        <p:spPr bwMode="auto">
          <a:xfrm>
            <a:off x="4384779" y="2528900"/>
            <a:ext cx="403245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7" name="그룹 116"/>
          <p:cNvGrpSpPr/>
          <p:nvPr/>
        </p:nvGrpSpPr>
        <p:grpSpPr>
          <a:xfrm>
            <a:off x="3635896" y="2276872"/>
            <a:ext cx="748883" cy="504056"/>
            <a:chOff x="6228184" y="5229200"/>
            <a:chExt cx="1080120" cy="648072"/>
          </a:xfrm>
        </p:grpSpPr>
        <p:sp>
          <p:nvSpPr>
            <p:cNvPr id="118" name="직사각형 117"/>
            <p:cNvSpPr/>
            <p:nvPr/>
          </p:nvSpPr>
          <p:spPr bwMode="auto">
            <a:xfrm>
              <a:off x="6228184" y="5229200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Queue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19" name="직사각형 118"/>
            <p:cNvSpPr/>
            <p:nvPr/>
          </p:nvSpPr>
          <p:spPr bwMode="auto">
            <a:xfrm>
              <a:off x="6324195" y="5517232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event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120" name="그룹 119"/>
          <p:cNvGrpSpPr/>
          <p:nvPr/>
        </p:nvGrpSpPr>
        <p:grpSpPr>
          <a:xfrm>
            <a:off x="4788024" y="2276872"/>
            <a:ext cx="864096" cy="504056"/>
            <a:chOff x="4283968" y="5661248"/>
            <a:chExt cx="1080120" cy="648072"/>
          </a:xfrm>
        </p:grpSpPr>
        <p:sp>
          <p:nvSpPr>
            <p:cNvPr id="121" name="직사각형 120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thread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22" name="직사각형 121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123" name="그룹 122"/>
          <p:cNvGrpSpPr/>
          <p:nvPr/>
        </p:nvGrpSpPr>
        <p:grpSpPr>
          <a:xfrm>
            <a:off x="971600" y="1700808"/>
            <a:ext cx="864096" cy="504056"/>
            <a:chOff x="5004048" y="2852936"/>
            <a:chExt cx="1080120" cy="648072"/>
          </a:xfrm>
        </p:grpSpPr>
        <p:sp>
          <p:nvSpPr>
            <p:cNvPr id="124" name="직사각형 123"/>
            <p:cNvSpPr/>
            <p:nvPr/>
          </p:nvSpPr>
          <p:spPr bwMode="auto">
            <a:xfrm>
              <a:off x="5004048" y="2852936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thread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25" name="직사각형 124"/>
            <p:cNvSpPr/>
            <p:nvPr/>
          </p:nvSpPr>
          <p:spPr bwMode="auto">
            <a:xfrm>
              <a:off x="5076056" y="3140968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126" name="직선 연결선 125"/>
          <p:cNvCxnSpPr>
            <a:stCxn id="124" idx="2"/>
            <a:endCxn id="128" idx="1"/>
          </p:cNvCxnSpPr>
          <p:nvPr/>
        </p:nvCxnSpPr>
        <p:spPr bwMode="auto">
          <a:xfrm>
            <a:off x="1403648" y="2204864"/>
            <a:ext cx="12475" cy="792088"/>
          </a:xfrm>
          <a:prstGeom prst="line">
            <a:avLst/>
          </a:prstGeom>
          <a:ln>
            <a:solidFill>
              <a:schemeClr val="accent4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7" name="그룹 126"/>
          <p:cNvGrpSpPr/>
          <p:nvPr/>
        </p:nvGrpSpPr>
        <p:grpSpPr>
          <a:xfrm>
            <a:off x="955272" y="2996952"/>
            <a:ext cx="921702" cy="560062"/>
            <a:chOff x="395536" y="4509120"/>
            <a:chExt cx="1152128" cy="720080"/>
          </a:xfrm>
        </p:grpSpPr>
        <p:sp>
          <p:nvSpPr>
            <p:cNvPr id="128" name="원통 127"/>
            <p:cNvSpPr/>
            <p:nvPr/>
          </p:nvSpPr>
          <p:spPr bwMode="auto">
            <a:xfrm>
              <a:off x="395536" y="4509120"/>
              <a:ext cx="1152128" cy="72008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DB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29" name="직사각형 128"/>
            <p:cNvSpPr/>
            <p:nvPr/>
          </p:nvSpPr>
          <p:spPr bwMode="auto">
            <a:xfrm>
              <a:off x="611560" y="4917165"/>
              <a:ext cx="792088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130" name="직선 연결선 129"/>
          <p:cNvCxnSpPr>
            <a:stCxn id="124" idx="3"/>
            <a:endCxn id="121" idx="0"/>
          </p:cNvCxnSpPr>
          <p:nvPr/>
        </p:nvCxnSpPr>
        <p:spPr bwMode="auto">
          <a:xfrm>
            <a:off x="1835696" y="1952836"/>
            <a:ext cx="3384376" cy="324036"/>
          </a:xfrm>
          <a:prstGeom prst="line">
            <a:avLst/>
          </a:prstGeom>
          <a:ln>
            <a:solidFill>
              <a:schemeClr val="accent4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5" name="직사각형 134"/>
          <p:cNvSpPr/>
          <p:nvPr/>
        </p:nvSpPr>
        <p:spPr bwMode="auto">
          <a:xfrm>
            <a:off x="611560" y="620688"/>
            <a:ext cx="7128792" cy="2304256"/>
          </a:xfrm>
          <a:prstGeom prst="rect">
            <a:avLst/>
          </a:prstGeom>
          <a:noFill/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process</a:t>
            </a:r>
            <a:endParaRPr lang="ko-KR" altLang="en-US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36" name="직사각형 135"/>
          <p:cNvSpPr/>
          <p:nvPr/>
        </p:nvSpPr>
        <p:spPr bwMode="auto">
          <a:xfrm>
            <a:off x="4716016" y="4221088"/>
            <a:ext cx="1008112" cy="7920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node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37" name="직사각형 136"/>
          <p:cNvSpPr/>
          <p:nvPr/>
        </p:nvSpPr>
        <p:spPr bwMode="auto">
          <a:xfrm>
            <a:off x="4716016" y="5373216"/>
            <a:ext cx="1008112" cy="7920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node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38" name="직사각형 137"/>
          <p:cNvSpPr/>
          <p:nvPr/>
        </p:nvSpPr>
        <p:spPr bwMode="auto">
          <a:xfrm>
            <a:off x="2267744" y="4221088"/>
            <a:ext cx="1008112" cy="7920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node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39" name="직사각형 138"/>
          <p:cNvSpPr/>
          <p:nvPr/>
        </p:nvSpPr>
        <p:spPr bwMode="auto">
          <a:xfrm>
            <a:off x="2267744" y="5373216"/>
            <a:ext cx="1008112" cy="7920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node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40" name="직사각형 139"/>
          <p:cNvSpPr/>
          <p:nvPr/>
        </p:nvSpPr>
        <p:spPr bwMode="auto">
          <a:xfrm>
            <a:off x="3491880" y="4221088"/>
            <a:ext cx="1008112" cy="194421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node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42" name="직사각형 141"/>
          <p:cNvSpPr/>
          <p:nvPr/>
        </p:nvSpPr>
        <p:spPr bwMode="auto">
          <a:xfrm>
            <a:off x="899592" y="4725144"/>
            <a:ext cx="1008112" cy="86409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node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7884368" y="62068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 i="1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SEDA</a:t>
            </a:r>
            <a:endParaRPr lang="ko-KR" altLang="en-US" sz="2000" b="1" i="1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884368" y="37890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 i="1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MDA</a:t>
            </a:r>
            <a:endParaRPr lang="ko-KR" altLang="en-US" sz="2000" b="1" i="1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46" name="직사각형 145"/>
          <p:cNvSpPr/>
          <p:nvPr/>
        </p:nvSpPr>
        <p:spPr bwMode="auto">
          <a:xfrm>
            <a:off x="611560" y="3789040"/>
            <a:ext cx="7128792" cy="2664296"/>
          </a:xfrm>
          <a:prstGeom prst="rect">
            <a:avLst/>
          </a:prstGeom>
          <a:noFill/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service</a:t>
            </a:r>
            <a:endParaRPr lang="ko-KR" altLang="en-US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47" name="직사각형 146"/>
          <p:cNvSpPr/>
          <p:nvPr/>
        </p:nvSpPr>
        <p:spPr bwMode="auto">
          <a:xfrm>
            <a:off x="5940152" y="3861048"/>
            <a:ext cx="1656184" cy="7920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node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07504" y="980728"/>
            <a:ext cx="4536504" cy="5472608"/>
          </a:xfrm>
          <a:ln>
            <a:solidFill>
              <a:schemeClr val="accent2"/>
            </a:solidFill>
            <a:prstDash val="sysDash"/>
          </a:ln>
        </p:spPr>
        <p:txBody>
          <a:bodyPr/>
          <a:lstStyle/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/** Simple Client-Server Model **/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/* Send Thread */</a:t>
            </a:r>
          </a:p>
          <a:p>
            <a:pPr>
              <a:buNone/>
            </a:pP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myInfo = </a:t>
            </a: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xml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.getInfo(</a:t>
            </a: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xmlFile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);</a:t>
            </a: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 // from local file</a:t>
            </a:r>
          </a:p>
          <a:p>
            <a:pPr>
              <a:buNone/>
            </a:pP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db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.setAlive(myInfo);</a:t>
            </a: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 // updates server status</a:t>
            </a:r>
          </a:p>
          <a:p>
            <a:pPr>
              <a:buNone/>
            </a:pPr>
            <a:endParaRPr lang="en-US" altLang="ko-KR" sz="1000" b="1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servers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 = connectAll(relayServers);</a:t>
            </a: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//connects to other servers.</a:t>
            </a:r>
          </a:p>
          <a:p>
            <a:pPr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while( (input=client.getInput()) !=null ){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roomInfo = </a:t>
            </a: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localData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.getRoomInfo(client.userId);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for( userId: roomInfo.getUserIds() ){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	for( </a:t>
            </a:r>
            <a:r>
              <a:rPr lang="en-US" altLang="ko-KR" sz="1000" b="1" smtClean="0">
                <a:latin typeface="Consolas" pitchFamily="49" charset="0"/>
                <a:cs typeface="Consolas" pitchFamily="49" charset="0"/>
              </a:rPr>
              <a:t>server</a:t>
            </a: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 : servers ){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	      if( </a:t>
            </a:r>
            <a:r>
              <a:rPr lang="en-US" altLang="ko-KR" sz="1000" b="1" smtClean="0">
                <a:latin typeface="Consolas" pitchFamily="49" charset="0"/>
                <a:cs typeface="Consolas" pitchFamily="49" charset="0"/>
              </a:rPr>
              <a:t>server</a:t>
            </a: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.hasUser(userId) )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server.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send(userId, input);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smtClean="0">
              <a:latin typeface="Consolas" pitchFamily="49" charset="0"/>
              <a:cs typeface="Consolas" pitchFamily="49" charset="0"/>
            </a:endParaRPr>
          </a:p>
          <a:p>
            <a:pPr lvl="0"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 lvl="0"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 lvl="0"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 lvl="0"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 lvl="0"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 lvl="0"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/* Receive Thread */</a:t>
            </a:r>
          </a:p>
          <a:p>
            <a:pPr lvl="0"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while(true){</a:t>
            </a:r>
          </a:p>
          <a:p>
            <a:pPr lvl="0"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message = </a:t>
            </a: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socket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.receive();</a:t>
            </a: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 // from other server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user = </a:t>
            </a: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localData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.getUser(message.userId); </a:t>
            </a: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//from local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client = getClient(message.userId);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client.send(user.name + ":" + message.input);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code of Message Driven Architecture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0"/>
          </p:nvPr>
        </p:nvSpPr>
        <p:spPr>
          <a:xfrm>
            <a:off x="4777680" y="980728"/>
            <a:ext cx="4248472" cy="5472608"/>
          </a:xfrm>
          <a:ln>
            <a:solidFill>
              <a:schemeClr val="accent1"/>
            </a:solidFill>
            <a:prstDash val="sysDash"/>
          </a:ln>
        </p:spPr>
        <p:txBody>
          <a:bodyPr/>
          <a:lstStyle/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/** Message Driven Architecture **/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/* Send Thread (Process) */</a:t>
            </a:r>
          </a:p>
          <a:p>
            <a:pPr>
              <a:buNone/>
            </a:pP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myInfo = </a:t>
            </a: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Zookeeper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.getInfo(zookeeperList, myIp, myPort);</a:t>
            </a:r>
          </a:p>
          <a:p>
            <a:pPr>
              <a:buNone/>
            </a:pP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Zookeeper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.setAlive(myInfo);</a:t>
            </a: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altLang="ko-KR" sz="1000" b="1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 = Queue.getQueue(myInfo.queue);</a:t>
            </a:r>
          </a:p>
          <a:p>
            <a:pPr>
              <a:buNone/>
            </a:pP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cache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 = Cache.getCache(myInfo.cache);</a:t>
            </a: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while( (input=client.getInput()) !=null ){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roomInfo = </a:t>
            </a: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cache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.getRoomInfo(client.userId);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for( userId : </a:t>
            </a:r>
            <a:r>
              <a:rPr lang="en-US" altLang="ko-KR" sz="1000" b="1" smtClean="0">
                <a:latin typeface="Consolas" pitchFamily="49" charset="0"/>
                <a:cs typeface="Consolas" pitchFamily="49" charset="0"/>
              </a:rPr>
              <a:t>cache</a:t>
            </a: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.getUserIds(roomInfo.no) ){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    </a:t>
            </a: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.publish(new Message(userId, input));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 lvl="0"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 lvl="0"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 lvl="0">
              <a:buNone/>
            </a:pPr>
            <a:endParaRPr lang="en-US" altLang="ko-KR" sz="1000" smtClean="0">
              <a:latin typeface="Consolas" pitchFamily="49" charset="0"/>
              <a:cs typeface="Consolas" pitchFamily="49" charset="0"/>
            </a:endParaRPr>
          </a:p>
          <a:p>
            <a:pPr lvl="0">
              <a:buNone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/* Receive Thread (Process) */</a:t>
            </a:r>
          </a:p>
          <a:p>
            <a:pPr lvl="0">
              <a:buNone/>
              <a:defRPr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while(true){</a:t>
            </a:r>
          </a:p>
          <a:p>
            <a:pPr lvl="0">
              <a:buNone/>
              <a:defRPr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message = </a:t>
            </a: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.consume();</a:t>
            </a: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 // from queue</a:t>
            </a:r>
          </a:p>
          <a:p>
            <a:pPr lvl="0">
              <a:buNone/>
              <a:defRPr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user = </a:t>
            </a:r>
            <a:r>
              <a:rPr lang="en-US" altLang="ko-KR" sz="1000" b="1" u="sng" smtClean="0">
                <a:latin typeface="Consolas" pitchFamily="49" charset="0"/>
                <a:cs typeface="Consolas" pitchFamily="49" charset="0"/>
              </a:rPr>
              <a:t>cache</a:t>
            </a:r>
            <a:r>
              <a:rPr lang="en-US" altLang="ko-KR" sz="1000" u="sng" smtClean="0">
                <a:latin typeface="Consolas" pitchFamily="49" charset="0"/>
                <a:cs typeface="Consolas" pitchFamily="49" charset="0"/>
              </a:rPr>
              <a:t>.getUser(message.userId);</a:t>
            </a: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 // from cache</a:t>
            </a:r>
          </a:p>
          <a:p>
            <a:pPr lvl="0">
              <a:buNone/>
              <a:defRPr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client = getClient(message.userId);</a:t>
            </a:r>
          </a:p>
          <a:p>
            <a:pPr lvl="0">
              <a:buNone/>
              <a:defRPr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	client.send(user.name + ":" + message.input);</a:t>
            </a:r>
          </a:p>
          <a:p>
            <a:pPr lvl="0">
              <a:buNone/>
              <a:defRPr/>
            </a:pPr>
            <a:r>
              <a:rPr lang="en-US" altLang="ko-KR" sz="1000" smtClean="0">
                <a:latin typeface="Consolas" pitchFamily="49" charset="0"/>
                <a:cs typeface="Consolas" pitchFamily="49" charset="0"/>
              </a:rPr>
              <a:t>}	</a:t>
            </a:r>
          </a:p>
          <a:p>
            <a:pPr>
              <a:buNone/>
            </a:pPr>
            <a:endParaRPr lang="ko-KR" altLang="en-US" sz="10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내용 개체 틀 56"/>
          <p:cNvSpPr txBox="1">
            <a:spLocks/>
          </p:cNvSpPr>
          <p:nvPr/>
        </p:nvSpPr>
        <p:spPr>
          <a:xfrm>
            <a:off x="457200" y="620688"/>
            <a:ext cx="8218488" cy="3600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kern="0" smtClean="0">
                <a:latin typeface="맑은 고딕" pitchFamily="50" charset="-127"/>
                <a:ea typeface="맑은 고딕" pitchFamily="50" charset="-127"/>
              </a:rPr>
              <a:t>simple chatting service (</a:t>
            </a:r>
            <a:r>
              <a:rPr kumimoji="1" lang="en-US" altLang="ko-KR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simple client-server based model vs MDA)</a:t>
            </a:r>
          </a:p>
        </p:txBody>
      </p:sp>
      <p:grpSp>
        <p:nvGrpSpPr>
          <p:cNvPr id="10" name="그룹 9"/>
          <p:cNvGrpSpPr/>
          <p:nvPr/>
        </p:nvGrpSpPr>
        <p:grpSpPr>
          <a:xfrm>
            <a:off x="5508104" y="3985900"/>
            <a:ext cx="2952328" cy="523220"/>
            <a:chOff x="6289848" y="4026550"/>
            <a:chExt cx="2448272" cy="523220"/>
          </a:xfrm>
        </p:grpSpPr>
        <p:sp>
          <p:nvSpPr>
            <p:cNvPr id="8" name="아래쪽 화살표 7"/>
            <p:cNvSpPr/>
            <p:nvPr/>
          </p:nvSpPr>
          <p:spPr bwMode="auto">
            <a:xfrm>
              <a:off x="6289848" y="4170566"/>
              <a:ext cx="576064" cy="288032"/>
            </a:xfrm>
            <a:prstGeom prst="downArrow">
              <a:avLst/>
            </a:prstGeom>
            <a:ln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ko-KR" altLang="en-US" sz="14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37920" y="4026550"/>
              <a:ext cx="18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queueing/dequeuing</a:t>
              </a:r>
            </a:p>
            <a:p>
              <a:pPr algn="ctr"/>
              <a:r>
                <a:rPr lang="en-US" altLang="ko-KR" sz="1400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(work queue)</a:t>
              </a:r>
              <a:endParaRPr lang="ko-KR" altLang="en-US" sz="1400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11" name="그룹 10"/>
          <p:cNvGrpSpPr/>
          <p:nvPr/>
        </p:nvGrpSpPr>
        <p:grpSpPr>
          <a:xfrm>
            <a:off x="971600" y="3985900"/>
            <a:ext cx="3312368" cy="523220"/>
            <a:chOff x="6289848" y="4026550"/>
            <a:chExt cx="2746842" cy="523220"/>
          </a:xfrm>
        </p:grpSpPr>
        <p:sp>
          <p:nvSpPr>
            <p:cNvPr id="12" name="아래쪽 화살표 11"/>
            <p:cNvSpPr/>
            <p:nvPr/>
          </p:nvSpPr>
          <p:spPr bwMode="auto">
            <a:xfrm>
              <a:off x="6289848" y="4170566"/>
              <a:ext cx="576064" cy="288032"/>
            </a:xfrm>
            <a:prstGeom prst="downArrow">
              <a:avLst/>
            </a:prstGeom>
            <a:ln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ko-KR" altLang="en-US" sz="14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37920" y="4026550"/>
              <a:ext cx="20987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inter-server networking </a:t>
              </a:r>
            </a:p>
            <a:p>
              <a:pPr algn="ctr"/>
              <a:r>
                <a:rPr lang="en-US" altLang="ko-KR" sz="1400" smtClean="0">
                  <a:solidFill>
                    <a:schemeClr val="tx2"/>
                  </a:solidFill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(p2p)</a:t>
              </a:r>
              <a:endParaRPr lang="ko-KR" altLang="en-US" sz="1400" smtClean="0">
                <a:solidFill>
                  <a:schemeClr val="tx2"/>
                </a:solidFill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Summary</a:t>
            </a:r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51520" y="620688"/>
          <a:ext cx="864096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3240360"/>
                <a:gridCol w="3816424"/>
              </a:tblGrid>
              <a:tr h="37084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맑은 고딕" pitchFamily="50" charset="-127"/>
                          <a:ea typeface="맑은 고딕" pitchFamily="50" charset="-127"/>
                        </a:rPr>
                        <a:t>개발자 관점</a:t>
                      </a:r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Client-Server Based</a:t>
                      </a:r>
                      <a:endParaRPr lang="ko-KR" altLang="en-US" b="1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Message Driven</a:t>
                      </a:r>
                      <a:endParaRPr lang="ko-KR" altLang="en-US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시스템</a:t>
                      </a:r>
                      <a:r>
                        <a:rPr lang="en-US" altLang="ko-KR" sz="1200" b="1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역할 분담</a:t>
                      </a:r>
                      <a:endParaRPr lang="en-US" altLang="ko-KR" sz="1200" b="1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서비스별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기능별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(e.g. API, file, DB, logging, ....)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개인 전문성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비지니스 로직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서비스 흐름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기술적 지식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서비스 개발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개인별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협업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5940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선행 개발 문서</a:t>
                      </a:r>
                      <a:r>
                        <a:rPr lang="en-US" altLang="ko-KR" sz="1200" b="1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필수</a:t>
                      </a:r>
                      <a:r>
                        <a:rPr lang="en-US" altLang="ko-KR" sz="1200" b="1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없어도 개발 시작 가능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process</a:t>
                      </a:r>
                      <a:r>
                        <a:rPr lang="ko-KR" altLang="en-US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간 연동 문서 필요</a:t>
                      </a:r>
                      <a:endParaRPr lang="en-US" altLang="ko-KR" sz="120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inter-process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interface (queue)</a:t>
                      </a:r>
                    </a:p>
                    <a:p>
                      <a:pPr latinLnBrk="1"/>
                      <a:r>
                        <a:rPr lang="en-US" altLang="ko-KR" sz="1200" baseline="0" smtClean="0">
                          <a:latin typeface="맑은 고딕" pitchFamily="50" charset="-127"/>
                          <a:ea typeface="맑은 고딕" pitchFamily="50" charset="-127"/>
                        </a:rPr>
                        <a:t>shared data scheme (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cache</a:t>
                      </a:r>
                      <a:r>
                        <a:rPr lang="en-US" altLang="ko-KR" sz="1200" baseline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팀내 의사소통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약함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개인별 프로젝트 진행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긴밀 </a:t>
                      </a:r>
                      <a:r>
                        <a:rPr lang="en-US" altLang="ko-KR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한 서비스를 위해 구성원 대부분의 협의 필요</a:t>
                      </a:r>
                      <a:r>
                        <a:rPr lang="en-US" altLang="ko-KR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타부서와 협의</a:t>
                      </a:r>
                      <a:r>
                        <a:rPr lang="en-US" altLang="ko-KR" sz="1200" b="1" smtClean="0">
                          <a:latin typeface="맑은 고딕" pitchFamily="50" charset="-127"/>
                          <a:ea typeface="맑은 고딕" pitchFamily="50" charset="-127"/>
                        </a:rPr>
                        <a:t>(PM)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모든 개발자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일부 담당자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직사각형 3"/>
          <p:cNvSpPr/>
          <p:nvPr/>
        </p:nvSpPr>
        <p:spPr bwMode="auto">
          <a:xfrm>
            <a:off x="7164288" y="5157192"/>
            <a:ext cx="1080120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DB Part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6" name="직사각형 5"/>
          <p:cNvSpPr/>
          <p:nvPr/>
        </p:nvSpPr>
        <p:spPr bwMode="auto">
          <a:xfrm>
            <a:off x="971600" y="5157192"/>
            <a:ext cx="1080120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API Part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971600" y="4653136"/>
            <a:ext cx="7272808" cy="2880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PM (service manager)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971600" y="4077072"/>
            <a:ext cx="2088232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기획</a:t>
            </a:r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/</a:t>
            </a:r>
            <a:r>
              <a: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마케팅팀</a:t>
            </a:r>
          </a:p>
        </p:txBody>
      </p:sp>
      <p:sp>
        <p:nvSpPr>
          <p:cNvPr id="10" name="직사각형 9"/>
          <p:cNvSpPr/>
          <p:nvPr/>
        </p:nvSpPr>
        <p:spPr bwMode="auto">
          <a:xfrm>
            <a:off x="3275856" y="4077072"/>
            <a:ext cx="2664296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디자인팀</a:t>
            </a:r>
          </a:p>
        </p:txBody>
      </p:sp>
      <p:sp>
        <p:nvSpPr>
          <p:cNvPr id="11" name="직사각형 10"/>
          <p:cNvSpPr/>
          <p:nvPr/>
        </p:nvSpPr>
        <p:spPr bwMode="auto">
          <a:xfrm>
            <a:off x="6084168" y="4077072"/>
            <a:ext cx="2160240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ko-KR" altLang="en-US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클라이언트팀</a:t>
            </a:r>
          </a:p>
        </p:txBody>
      </p:sp>
      <p:cxnSp>
        <p:nvCxnSpPr>
          <p:cNvPr id="13" name="직선 연결선 12"/>
          <p:cNvCxnSpPr>
            <a:stCxn id="9" idx="2"/>
            <a:endCxn id="8" idx="0"/>
          </p:cNvCxnSpPr>
          <p:nvPr/>
        </p:nvCxnSpPr>
        <p:spPr bwMode="auto">
          <a:xfrm>
            <a:off x="2015716" y="4437112"/>
            <a:ext cx="2592288" cy="21602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stCxn id="10" idx="2"/>
            <a:endCxn id="8" idx="0"/>
          </p:cNvCxnSpPr>
          <p:nvPr/>
        </p:nvCxnSpPr>
        <p:spPr bwMode="auto">
          <a:xfrm>
            <a:off x="4608004" y="4437112"/>
            <a:ext cx="0" cy="21602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stCxn id="11" idx="2"/>
            <a:endCxn id="8" idx="0"/>
          </p:cNvCxnSpPr>
          <p:nvPr/>
        </p:nvCxnSpPr>
        <p:spPr bwMode="auto">
          <a:xfrm flipH="1">
            <a:off x="4608004" y="4437112"/>
            <a:ext cx="2556284" cy="21602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직선 연결선 21"/>
          <p:cNvCxnSpPr>
            <a:stCxn id="6" idx="0"/>
            <a:endCxn id="8" idx="2"/>
          </p:cNvCxnSpPr>
          <p:nvPr/>
        </p:nvCxnSpPr>
        <p:spPr bwMode="auto">
          <a:xfrm flipV="1">
            <a:off x="1511660" y="4941168"/>
            <a:ext cx="3096344" cy="21602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직선 연결선 24"/>
          <p:cNvCxnSpPr>
            <a:stCxn id="8" idx="2"/>
            <a:endCxn id="4" idx="0"/>
          </p:cNvCxnSpPr>
          <p:nvPr/>
        </p:nvCxnSpPr>
        <p:spPr bwMode="auto">
          <a:xfrm>
            <a:off x="4608004" y="4941168"/>
            <a:ext cx="3096344" cy="21602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직선 연결선 27"/>
          <p:cNvCxnSpPr>
            <a:stCxn id="8" idx="2"/>
            <a:endCxn id="33" idx="0"/>
          </p:cNvCxnSpPr>
          <p:nvPr/>
        </p:nvCxnSpPr>
        <p:spPr bwMode="auto">
          <a:xfrm>
            <a:off x="4608004" y="4941168"/>
            <a:ext cx="0" cy="216024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직사각형 32"/>
          <p:cNvSpPr/>
          <p:nvPr/>
        </p:nvSpPr>
        <p:spPr bwMode="auto">
          <a:xfrm>
            <a:off x="4067944" y="5157192"/>
            <a:ext cx="1080120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Logic Part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41" name="직선 연결선 40"/>
          <p:cNvCxnSpPr>
            <a:stCxn id="6" idx="3"/>
            <a:endCxn id="74" idx="1"/>
          </p:cNvCxnSpPr>
          <p:nvPr/>
        </p:nvCxnSpPr>
        <p:spPr bwMode="auto">
          <a:xfrm>
            <a:off x="2051720" y="5445224"/>
            <a:ext cx="36004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직사각형 62"/>
          <p:cNvSpPr/>
          <p:nvPr/>
        </p:nvSpPr>
        <p:spPr bwMode="auto">
          <a:xfrm>
            <a:off x="971600" y="6021288"/>
            <a:ext cx="7272808" cy="2964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shared data scheme (cache)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65" name="직선 연결선 64"/>
          <p:cNvCxnSpPr>
            <a:stCxn id="6" idx="2"/>
            <a:endCxn id="63" idx="0"/>
          </p:cNvCxnSpPr>
          <p:nvPr/>
        </p:nvCxnSpPr>
        <p:spPr bwMode="auto">
          <a:xfrm>
            <a:off x="1511660" y="5733256"/>
            <a:ext cx="3096344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" name="직사각형 73"/>
          <p:cNvSpPr/>
          <p:nvPr/>
        </p:nvSpPr>
        <p:spPr bwMode="auto">
          <a:xfrm>
            <a:off x="2411760" y="5157192"/>
            <a:ext cx="1224136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inter-process</a:t>
            </a:r>
          </a:p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interface</a:t>
            </a:r>
          </a:p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(queue)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76" name="직선 연결선 75"/>
          <p:cNvCxnSpPr>
            <a:stCxn id="74" idx="3"/>
            <a:endCxn id="33" idx="1"/>
          </p:cNvCxnSpPr>
          <p:nvPr/>
        </p:nvCxnSpPr>
        <p:spPr bwMode="auto">
          <a:xfrm>
            <a:off x="3635896" y="5445224"/>
            <a:ext cx="43204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직선 연결선 79"/>
          <p:cNvCxnSpPr>
            <a:stCxn id="33" idx="3"/>
            <a:endCxn id="81" idx="1"/>
          </p:cNvCxnSpPr>
          <p:nvPr/>
        </p:nvCxnSpPr>
        <p:spPr bwMode="auto">
          <a:xfrm>
            <a:off x="5148064" y="5445224"/>
            <a:ext cx="36004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직사각형 80"/>
          <p:cNvSpPr/>
          <p:nvPr/>
        </p:nvSpPr>
        <p:spPr bwMode="auto">
          <a:xfrm>
            <a:off x="5508104" y="5157192"/>
            <a:ext cx="1224136" cy="576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inter-process</a:t>
            </a:r>
          </a:p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interface</a:t>
            </a:r>
          </a:p>
          <a:p>
            <a:pPr algn="ctr"/>
            <a:r>
              <a:rPr lang="en-US" altLang="ko-KR" sz="12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(queue)</a:t>
            </a:r>
            <a:endParaRPr lang="ko-KR" altLang="en-US" sz="12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82" name="직선 연결선 81"/>
          <p:cNvCxnSpPr>
            <a:stCxn id="81" idx="3"/>
            <a:endCxn id="4" idx="1"/>
          </p:cNvCxnSpPr>
          <p:nvPr/>
        </p:nvCxnSpPr>
        <p:spPr bwMode="auto">
          <a:xfrm>
            <a:off x="6732240" y="5445224"/>
            <a:ext cx="43204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직선 연결선 84"/>
          <p:cNvCxnSpPr>
            <a:stCxn id="33" idx="2"/>
            <a:endCxn id="63" idx="0"/>
          </p:cNvCxnSpPr>
          <p:nvPr/>
        </p:nvCxnSpPr>
        <p:spPr bwMode="auto">
          <a:xfrm>
            <a:off x="4608004" y="5733256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직선 연결선 87"/>
          <p:cNvCxnSpPr>
            <a:stCxn id="4" idx="2"/>
            <a:endCxn id="63" idx="0"/>
          </p:cNvCxnSpPr>
          <p:nvPr/>
        </p:nvCxnSpPr>
        <p:spPr bwMode="auto">
          <a:xfrm flipH="1">
            <a:off x="4608004" y="5733256"/>
            <a:ext cx="3096344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Summary</a:t>
            </a:r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51520" y="620688"/>
          <a:ext cx="864096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3456384"/>
                <a:gridCol w="3816424"/>
              </a:tblGrid>
              <a:tr h="37084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맑은 고딕" pitchFamily="50" charset="-127"/>
                          <a:ea typeface="맑은 고딕" pitchFamily="50" charset="-127"/>
                        </a:rPr>
                        <a:t>시스템 관점</a:t>
                      </a:r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Client-Server Based</a:t>
                      </a:r>
                      <a:endParaRPr lang="ko-KR" altLang="en-US" b="1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Message Driven</a:t>
                      </a:r>
                      <a:endParaRPr lang="ko-KR" altLang="en-US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서버간 복잡도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매우 복잡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서버끼리 모두 연결 필요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덜 복잡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(coordinator,</a:t>
                      </a:r>
                      <a:r>
                        <a:rPr lang="en-US" altLang="ko-KR" sz="1200" baseline="0" smtClean="0">
                          <a:latin typeface="맑은 고딕" pitchFamily="50" charset="-127"/>
                          <a:ea typeface="맑은 고딕" pitchFamily="50" charset="-127"/>
                        </a:rPr>
                        <a:t> cache, queue</a:t>
                      </a:r>
                      <a:r>
                        <a:rPr lang="ko-KR" altLang="en-US" sz="1200" baseline="0" smtClean="0">
                          <a:latin typeface="맑은 고딕" pitchFamily="50" charset="-127"/>
                          <a:ea typeface="맑은 고딕" pitchFamily="50" charset="-127"/>
                        </a:rPr>
                        <a:t>에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만 연결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확장성</a:t>
                      </a:r>
                      <a:r>
                        <a:rPr lang="en-US" altLang="ko-KR" sz="1200" b="1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효율성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낮음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불필요한 로직도 구동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높음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간단한 로직의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process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만 구동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서버 업데이트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어려움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전체 패치만 가능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solidFill>
                            <a:schemeClr val="tx2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쉬움 </a:t>
                      </a:r>
                      <a:r>
                        <a:rPr lang="en-US" altLang="ko-KR" sz="1200" smtClean="0">
                          <a:solidFill>
                            <a:schemeClr val="tx2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(queue</a:t>
                      </a:r>
                      <a:r>
                        <a:rPr lang="ko-KR" altLang="en-US" sz="1200" smtClean="0">
                          <a:solidFill>
                            <a:schemeClr val="tx2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서버가 임시로</a:t>
                      </a:r>
                      <a:r>
                        <a:rPr lang="en-US" altLang="ko-KR" sz="1200" baseline="0" smtClean="0">
                          <a:solidFill>
                            <a:schemeClr val="tx2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task </a:t>
                      </a:r>
                      <a:r>
                        <a:rPr lang="ko-KR" altLang="en-US" sz="1200" baseline="0" smtClean="0">
                          <a:solidFill>
                            <a:schemeClr val="tx2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저장가능</a:t>
                      </a:r>
                      <a:r>
                        <a:rPr lang="en-US" altLang="ko-KR" sz="1200" smtClean="0">
                          <a:solidFill>
                            <a:schemeClr val="tx2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1200" smtClean="0">
                          <a:solidFill>
                            <a:schemeClr val="tx2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smtClean="0">
                          <a:solidFill>
                            <a:schemeClr val="tx2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상위 버전용 </a:t>
                      </a:r>
                      <a:r>
                        <a:rPr lang="en-US" altLang="ko-KR" sz="1200" smtClean="0">
                          <a:solidFill>
                            <a:schemeClr val="tx2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process </a:t>
                      </a:r>
                      <a:r>
                        <a:rPr lang="ko-KR" altLang="en-US" sz="1200" smtClean="0">
                          <a:solidFill>
                            <a:schemeClr val="tx2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미리 구동 가능</a:t>
                      </a:r>
                      <a:r>
                        <a:rPr lang="en-US" altLang="ko-KR" sz="1200" smtClean="0">
                          <a:solidFill>
                            <a:schemeClr val="tx2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solidFill>
                          <a:schemeClr val="tx2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서비스 장애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서비스 단위 장애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부분 장애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로직의 크기에 따라 다름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프로토콜 수정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쉬움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함수 재정의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어려움 </a:t>
                      </a:r>
                      <a:r>
                        <a:rPr lang="en-US" altLang="ko-KR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(message scheme</a:t>
                      </a:r>
                      <a:r>
                        <a:rPr lang="ko-KR" altLang="en-US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를 공유해야 함</a:t>
                      </a:r>
                      <a:r>
                        <a:rPr lang="en-US" altLang="ko-KR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서버상태</a:t>
                      </a:r>
                      <a:r>
                        <a:rPr lang="en-US" altLang="ko-KR" sz="1200" b="1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로깅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서비스별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개인별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중앙식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(queue 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서버만 모니터링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로깅하면 됨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비즈니스 로직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모든 비즈니스 로직 가능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loop</a:t>
                      </a:r>
                      <a:r>
                        <a:rPr lang="ko-KR" altLang="en-US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또는 </a:t>
                      </a:r>
                      <a:r>
                        <a:rPr lang="en-US" altLang="ko-KR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rollback</a:t>
                      </a:r>
                      <a:r>
                        <a:rPr lang="ko-KR" altLang="en-US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이 필요한 비즈니스 로직 어려움</a:t>
                      </a:r>
                      <a:r>
                        <a:rPr lang="en-US" altLang="ko-KR" sz="120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 sz="120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코드 복잡도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복잡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단순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간단한 로직 단위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smtClean="0">
                          <a:latin typeface="맑은 고딕" pitchFamily="50" charset="-127"/>
                          <a:ea typeface="맑은 고딕" pitchFamily="50" charset="-127"/>
                        </a:rPr>
                        <a:t>코딩 스타일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서비스별로 다름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기능별로 다름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smtClean="0">
                          <a:latin typeface="맑은 고딕" pitchFamily="50" charset="-127"/>
                          <a:ea typeface="맑은 고딕" pitchFamily="50" charset="-127"/>
                        </a:rPr>
                        <a:t>Thread/Worker</a:t>
                      </a:r>
                    </a:p>
                    <a:p>
                      <a:pPr algn="ctr" latinLnBrk="1"/>
                      <a:r>
                        <a:rPr lang="en-US" altLang="ko-KR" sz="1200" b="1" smtClean="0">
                          <a:latin typeface="맑은 고딕" pitchFamily="50" charset="-127"/>
                          <a:ea typeface="맑은 고딕" pitchFamily="50" charset="-127"/>
                        </a:rPr>
                        <a:t>Model</a:t>
                      </a:r>
                      <a:endParaRPr lang="ko-KR" altLang="en-US" sz="1200" b="1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process</a:t>
                      </a:r>
                      <a:r>
                        <a:rPr lang="ko-KR" altLang="en-US" sz="1200" baseline="0" smtClean="0">
                          <a:latin typeface="맑은 고딕" pitchFamily="50" charset="-127"/>
                          <a:ea typeface="맑은 고딕" pitchFamily="50" charset="-127"/>
                        </a:rPr>
                        <a:t>내에 다양한 모델이 공존</a:t>
                      </a:r>
                      <a:endParaRPr lang="ko-KR" altLang="en-US" sz="120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process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종류별로 다른 </a:t>
                      </a:r>
                      <a:r>
                        <a:rPr lang="en-US" altLang="ko-KR" sz="1200" smtClean="0">
                          <a:latin typeface="맑은 고딕" pitchFamily="50" charset="-127"/>
                          <a:ea typeface="맑은 고딕" pitchFamily="50" charset="-127"/>
                        </a:rPr>
                        <a:t>Thread</a:t>
                      </a:r>
                      <a:r>
                        <a:rPr lang="ko-KR" altLang="en-US" sz="1200" smtClean="0">
                          <a:latin typeface="맑은 고딕" pitchFamily="50" charset="-127"/>
                          <a:ea typeface="맑은 고딕" pitchFamily="50" charset="-127"/>
                        </a:rPr>
                        <a:t>모델 사용</a:t>
                      </a:r>
                      <a:endParaRPr lang="ko-KR" altLang="en-US" sz="120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Appendix</a:t>
            </a:r>
            <a:endParaRPr lang="ko-KR" altLang="en-US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Think deeply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Multi-thread</a:t>
            </a:r>
          </a:p>
          <a:p>
            <a:pPr lvl="1"/>
            <a:r>
              <a:rPr lang="en-US" altLang="ko-KR" smtClean="0"/>
              <a:t>I/O intensive task (blocked task)</a:t>
            </a:r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r>
              <a:rPr lang="en-US" altLang="ko-KR" smtClean="0"/>
              <a:t>Single-thread </a:t>
            </a:r>
          </a:p>
          <a:p>
            <a:pPr lvl="1"/>
            <a:r>
              <a:rPr lang="en-US" altLang="ko-KR" smtClean="0"/>
              <a:t>CPU/Mem intensive task (non-blocked task)</a:t>
            </a:r>
            <a:endParaRPr lang="ko-KR" altLang="en-US"/>
          </a:p>
        </p:txBody>
      </p:sp>
      <p:sp>
        <p:nvSpPr>
          <p:cNvPr id="17" name="직사각형 16"/>
          <p:cNvSpPr/>
          <p:nvPr/>
        </p:nvSpPr>
        <p:spPr bwMode="auto">
          <a:xfrm>
            <a:off x="1907704" y="1340768"/>
            <a:ext cx="1471021" cy="172819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process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Single-thread vs Multi-thread</a:t>
            </a:r>
            <a:endParaRPr lang="ko-KR" altLang="en-US"/>
          </a:p>
        </p:txBody>
      </p:sp>
      <p:sp>
        <p:nvSpPr>
          <p:cNvPr id="5" name="직사각형 4"/>
          <p:cNvSpPr/>
          <p:nvPr/>
        </p:nvSpPr>
        <p:spPr bwMode="auto">
          <a:xfrm>
            <a:off x="1979712" y="1628800"/>
            <a:ext cx="1357865" cy="19202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thread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6" name="직사각형 5"/>
          <p:cNvSpPr/>
          <p:nvPr/>
        </p:nvSpPr>
        <p:spPr bwMode="auto">
          <a:xfrm>
            <a:off x="1979712" y="2060848"/>
            <a:ext cx="1357865" cy="19202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thread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1979712" y="2492896"/>
            <a:ext cx="1357865" cy="19202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thread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8" name="원통 7"/>
          <p:cNvSpPr/>
          <p:nvPr/>
        </p:nvSpPr>
        <p:spPr bwMode="auto">
          <a:xfrm>
            <a:off x="4283968" y="1916832"/>
            <a:ext cx="792088" cy="432048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DB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10" name="직선 연결선 9"/>
          <p:cNvCxnSpPr>
            <a:stCxn id="5" idx="3"/>
            <a:endCxn id="8" idx="2"/>
          </p:cNvCxnSpPr>
          <p:nvPr/>
        </p:nvCxnSpPr>
        <p:spPr bwMode="auto">
          <a:xfrm>
            <a:off x="3337577" y="1724811"/>
            <a:ext cx="946391" cy="40804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stCxn id="6" idx="3"/>
            <a:endCxn id="8" idx="2"/>
          </p:cNvCxnSpPr>
          <p:nvPr/>
        </p:nvCxnSpPr>
        <p:spPr bwMode="auto">
          <a:xfrm flipV="1">
            <a:off x="3337577" y="2132856"/>
            <a:ext cx="946391" cy="2400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직선 연결선 13"/>
          <p:cNvCxnSpPr>
            <a:stCxn id="7" idx="3"/>
            <a:endCxn id="8" idx="2"/>
          </p:cNvCxnSpPr>
          <p:nvPr/>
        </p:nvCxnSpPr>
        <p:spPr bwMode="auto">
          <a:xfrm flipV="1">
            <a:off x="3337577" y="2132856"/>
            <a:ext cx="946391" cy="45605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원통 23"/>
          <p:cNvSpPr/>
          <p:nvPr/>
        </p:nvSpPr>
        <p:spPr bwMode="auto">
          <a:xfrm>
            <a:off x="4283968" y="5085184"/>
            <a:ext cx="792088" cy="432048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MEM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26" name="직선 연결선 25"/>
          <p:cNvCxnSpPr>
            <a:stCxn id="18" idx="3"/>
            <a:endCxn id="24" idx="2"/>
          </p:cNvCxnSpPr>
          <p:nvPr/>
        </p:nvCxnSpPr>
        <p:spPr bwMode="auto">
          <a:xfrm>
            <a:off x="3378725" y="4437112"/>
            <a:ext cx="905243" cy="86409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직선 연결선 28"/>
          <p:cNvCxnSpPr>
            <a:stCxn id="33" idx="3"/>
            <a:endCxn id="24" idx="2"/>
          </p:cNvCxnSpPr>
          <p:nvPr/>
        </p:nvCxnSpPr>
        <p:spPr bwMode="auto">
          <a:xfrm>
            <a:off x="3378725" y="5301208"/>
            <a:ext cx="90524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직선 연결선 33"/>
          <p:cNvCxnSpPr>
            <a:stCxn id="39" idx="3"/>
            <a:endCxn id="24" idx="2"/>
          </p:cNvCxnSpPr>
          <p:nvPr/>
        </p:nvCxnSpPr>
        <p:spPr bwMode="auto">
          <a:xfrm flipV="1">
            <a:off x="3378725" y="5301208"/>
            <a:ext cx="905243" cy="86409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 bwMode="auto">
          <a:xfrm>
            <a:off x="1979712" y="2780928"/>
            <a:ext cx="1368152" cy="2160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data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1907704" y="4077072"/>
            <a:ext cx="1471021" cy="720080"/>
            <a:chOff x="1979712" y="4077072"/>
            <a:chExt cx="1471021" cy="720080"/>
          </a:xfrm>
        </p:grpSpPr>
        <p:sp>
          <p:nvSpPr>
            <p:cNvPr id="18" name="직사각형 17"/>
            <p:cNvSpPr/>
            <p:nvPr/>
          </p:nvSpPr>
          <p:spPr bwMode="auto">
            <a:xfrm>
              <a:off x="1979712" y="4077072"/>
              <a:ext cx="1471021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2051720" y="4293096"/>
              <a:ext cx="1357865" cy="19202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thread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30" name="직사각형 29"/>
            <p:cNvSpPr/>
            <p:nvPr/>
          </p:nvSpPr>
          <p:spPr bwMode="auto">
            <a:xfrm>
              <a:off x="2051720" y="4544552"/>
              <a:ext cx="1368152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1907704" y="4941168"/>
            <a:ext cx="1471021" cy="720080"/>
            <a:chOff x="1979712" y="4077072"/>
            <a:chExt cx="1471021" cy="720080"/>
          </a:xfrm>
        </p:grpSpPr>
        <p:sp>
          <p:nvSpPr>
            <p:cNvPr id="33" name="직사각형 32"/>
            <p:cNvSpPr/>
            <p:nvPr/>
          </p:nvSpPr>
          <p:spPr bwMode="auto">
            <a:xfrm>
              <a:off x="1979712" y="4077072"/>
              <a:ext cx="1471021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2051720" y="4293096"/>
              <a:ext cx="1357865" cy="19202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thread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36" name="직사각형 35"/>
            <p:cNvSpPr/>
            <p:nvPr/>
          </p:nvSpPr>
          <p:spPr bwMode="auto">
            <a:xfrm>
              <a:off x="2051720" y="4536552"/>
              <a:ext cx="1368152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1907704" y="5805264"/>
            <a:ext cx="1471021" cy="720080"/>
            <a:chOff x="1979712" y="4077072"/>
            <a:chExt cx="1471021" cy="720080"/>
          </a:xfrm>
        </p:grpSpPr>
        <p:sp>
          <p:nvSpPr>
            <p:cNvPr id="39" name="직사각형 38"/>
            <p:cNvSpPr/>
            <p:nvPr/>
          </p:nvSpPr>
          <p:spPr bwMode="auto">
            <a:xfrm>
              <a:off x="1979712" y="4077072"/>
              <a:ext cx="1471021" cy="7200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2051720" y="4293096"/>
              <a:ext cx="1357865" cy="192021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thread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2051720" y="4527408"/>
              <a:ext cx="1368152" cy="21602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Massive Service</a:t>
            </a:r>
            <a:endParaRPr lang="ko-KR" altLang="en-US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Think different</a:t>
            </a:r>
            <a:endParaRPr lang="ko-KR" altLang="en-US"/>
          </a:p>
        </p:txBody>
      </p:sp>
      <p:pic>
        <p:nvPicPr>
          <p:cNvPr id="21506" name="Picture 2" descr="File:Apple logo Think Different vectorize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05064"/>
            <a:ext cx="2520280" cy="158977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No good solution for all cases</a:t>
            </a:r>
            <a:endParaRPr lang="ko-KR" altLang="en-US"/>
          </a:p>
        </p:txBody>
      </p:sp>
      <p:pic>
        <p:nvPicPr>
          <p:cNvPr id="12290" name="Picture 2" descr="BH-5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1" y="620687"/>
            <a:ext cx="2736304" cy="2736305"/>
          </a:xfrm>
          <a:prstGeom prst="rect">
            <a:avLst/>
          </a:prstGeom>
          <a:noFill/>
        </p:spPr>
      </p:pic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619672" y="364502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맑은 고딕" pitchFamily="50" charset="-127"/>
                          <a:ea typeface="맑은 고딕" pitchFamily="50" charset="-127"/>
                        </a:rPr>
                        <a:t>Good</a:t>
                      </a:r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latin typeface="맑은 고딕" pitchFamily="50" charset="-127"/>
                          <a:ea typeface="맑은 고딕" pitchFamily="50" charset="-127"/>
                        </a:rPr>
                        <a:t>Bad</a:t>
                      </a:r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mtClean="0">
                          <a:latin typeface="맑은 고딕" pitchFamily="50" charset="-127"/>
                          <a:ea typeface="맑은 고딕" pitchFamily="50" charset="-127"/>
                        </a:rPr>
                        <a:t>디자인이 이쁘다</a:t>
                      </a:r>
                      <a:r>
                        <a:rPr lang="en-US" altLang="ko-KR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mtClean="0">
                          <a:latin typeface="맑은 고딕" pitchFamily="50" charset="-127"/>
                          <a:ea typeface="맑은 고딕" pitchFamily="50" charset="-127"/>
                        </a:rPr>
                        <a:t>귀가 무겁다</a:t>
                      </a:r>
                      <a:r>
                        <a:rPr lang="en-US" altLang="ko-KR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mtClean="0">
                          <a:latin typeface="맑은 고딕" pitchFamily="50" charset="-127"/>
                          <a:ea typeface="맑은 고딕" pitchFamily="50" charset="-127"/>
                        </a:rPr>
                        <a:t>선이 없어어 편하다</a:t>
                      </a:r>
                      <a:r>
                        <a:rPr lang="en-US" altLang="ko-KR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mtClean="0">
                          <a:latin typeface="맑은 고딕" pitchFamily="50" charset="-127"/>
                          <a:ea typeface="맑은 고딕" pitchFamily="50" charset="-127"/>
                        </a:rPr>
                        <a:t>가끔 끊긴다</a:t>
                      </a:r>
                      <a:r>
                        <a:rPr lang="en-US" altLang="ko-KR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mtClean="0">
                          <a:latin typeface="맑은 고딕" pitchFamily="50" charset="-127"/>
                          <a:ea typeface="맑은 고딕" pitchFamily="50" charset="-127"/>
                        </a:rPr>
                        <a:t>겨울에 귀가 따뜻하다</a:t>
                      </a:r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mtClean="0">
                          <a:latin typeface="맑은 고딕" pitchFamily="50" charset="-127"/>
                          <a:ea typeface="맑은 고딕" pitchFamily="50" charset="-127"/>
                        </a:rPr>
                        <a:t>여름에 귀에 땀이 난다</a:t>
                      </a:r>
                      <a:r>
                        <a:rPr lang="en-US" altLang="ko-KR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Elastic Scalability (</a:t>
            </a:r>
            <a:r>
              <a:rPr lang="ko-KR" altLang="en-US" b="1" smtClean="0"/>
              <a:t>기민한 확장성</a:t>
            </a:r>
            <a:r>
              <a:rPr lang="en-US" altLang="ko-KR" b="1" smtClean="0"/>
              <a:t>)</a:t>
            </a:r>
          </a:p>
          <a:p>
            <a:pPr lvl="1"/>
            <a:r>
              <a:rPr lang="ko-KR" altLang="en-US" smtClean="0"/>
              <a:t>시스템 부하에 따라 빠르게 확장</a:t>
            </a:r>
            <a:r>
              <a:rPr lang="en-US" altLang="ko-KR" smtClean="0"/>
              <a:t>,</a:t>
            </a:r>
            <a:r>
              <a:rPr lang="ko-KR" altLang="en-US" smtClean="0"/>
              <a:t>축소할 수 있어야 한다</a:t>
            </a:r>
            <a:r>
              <a:rPr lang="en-US" altLang="ko-KR" smtClean="0"/>
              <a:t>.</a:t>
            </a:r>
          </a:p>
          <a:p>
            <a:pPr lvl="2"/>
            <a:r>
              <a:rPr lang="ko-KR" altLang="en-US" smtClean="0"/>
              <a:t>부하의 종류에 따라 확장할 수 있는 아키텍쳐가 필요하다</a:t>
            </a:r>
            <a:r>
              <a:rPr lang="en-US" altLang="ko-KR" smtClean="0"/>
              <a:t>.</a:t>
            </a:r>
          </a:p>
          <a:p>
            <a:endParaRPr lang="en-US" altLang="ko-KR" smtClean="0"/>
          </a:p>
          <a:p>
            <a:r>
              <a:rPr lang="en-US" altLang="ko-KR" b="1" smtClean="0"/>
              <a:t>High Availability (</a:t>
            </a:r>
            <a:r>
              <a:rPr lang="ko-KR" altLang="en-US" b="1" smtClean="0"/>
              <a:t>고가용성</a:t>
            </a:r>
            <a:r>
              <a:rPr lang="en-US" altLang="ko-KR" b="1" smtClean="0"/>
              <a:t>)</a:t>
            </a:r>
          </a:p>
          <a:p>
            <a:pPr lvl="1"/>
            <a:r>
              <a:rPr lang="ko-KR" altLang="en-US" smtClean="0"/>
              <a:t>가용성이 </a:t>
            </a:r>
            <a:r>
              <a:rPr lang="en-US" altLang="ko-KR" smtClean="0"/>
              <a:t>99%</a:t>
            </a:r>
            <a:r>
              <a:rPr lang="ko-KR" altLang="en-US" smtClean="0"/>
              <a:t>와 </a:t>
            </a:r>
            <a:r>
              <a:rPr lang="en-US" altLang="ko-KR" smtClean="0"/>
              <a:t>99.999%</a:t>
            </a:r>
            <a:r>
              <a:rPr lang="ko-KR" altLang="en-US" smtClean="0"/>
              <a:t>는 매우 큰 차이이다</a:t>
            </a:r>
            <a:r>
              <a:rPr lang="en-US" altLang="ko-KR" smtClean="0"/>
              <a:t>.</a:t>
            </a:r>
          </a:p>
          <a:p>
            <a:pPr lvl="2"/>
            <a:r>
              <a:rPr lang="en-US" altLang="ko-KR" smtClean="0"/>
              <a:t>Availability = </a:t>
            </a:r>
            <a:r>
              <a:rPr lang="ko-KR" altLang="en-US" smtClean="0"/>
              <a:t>서비스 가능 시간 </a:t>
            </a:r>
            <a:r>
              <a:rPr lang="en-US" altLang="ko-KR" smtClean="0"/>
              <a:t>/ </a:t>
            </a:r>
            <a:r>
              <a:rPr lang="ko-KR" altLang="en-US" smtClean="0"/>
              <a:t>전체 시간</a:t>
            </a:r>
            <a:endParaRPr lang="en-US" altLang="ko-KR" smtClean="0"/>
          </a:p>
          <a:p>
            <a:pPr lvl="2"/>
            <a:r>
              <a:rPr lang="en-US" altLang="ko-KR" smtClean="0"/>
              <a:t>99.999% (</a:t>
            </a:r>
            <a:r>
              <a:rPr lang="ko-KR" altLang="en-US" smtClean="0"/>
              <a:t>무중단 시스템</a:t>
            </a:r>
            <a:r>
              <a:rPr lang="en-US" altLang="ko-KR" smtClean="0"/>
              <a:t>)</a:t>
            </a:r>
          </a:p>
          <a:p>
            <a:pPr lvl="3"/>
            <a:r>
              <a:rPr lang="en-US" altLang="ko-KR" smtClean="0"/>
              <a:t>downtime: 26</a:t>
            </a:r>
            <a:r>
              <a:rPr lang="ko-KR" altLang="en-US" smtClean="0"/>
              <a:t>초</a:t>
            </a:r>
            <a:r>
              <a:rPr lang="en-US" altLang="ko-KR" smtClean="0"/>
              <a:t>/</a:t>
            </a:r>
            <a:r>
              <a:rPr lang="ko-KR" altLang="en-US" smtClean="0"/>
              <a:t>월</a:t>
            </a:r>
            <a:r>
              <a:rPr lang="en-US" altLang="ko-KR" smtClean="0"/>
              <a:t> (</a:t>
            </a:r>
            <a:r>
              <a:rPr lang="ko-KR" altLang="en-US" smtClean="0"/>
              <a:t>약</a:t>
            </a:r>
            <a:r>
              <a:rPr lang="en-US" altLang="ko-KR" smtClean="0"/>
              <a:t>5</a:t>
            </a:r>
            <a:r>
              <a:rPr lang="ko-KR" altLang="en-US" smtClean="0"/>
              <a:t>분</a:t>
            </a:r>
            <a:r>
              <a:rPr lang="en-US" altLang="ko-KR" smtClean="0"/>
              <a:t>/</a:t>
            </a:r>
            <a:r>
              <a:rPr lang="ko-KR" altLang="en-US" smtClean="0"/>
              <a:t>년</a:t>
            </a:r>
            <a:r>
              <a:rPr lang="en-US" altLang="ko-KR" smtClean="0"/>
              <a:t>)</a:t>
            </a:r>
          </a:p>
          <a:p>
            <a:pPr lvl="3"/>
            <a:r>
              <a:rPr lang="ko-KR" altLang="en-US" smtClean="0"/>
              <a:t>원자력 발전소</a:t>
            </a:r>
            <a:endParaRPr lang="en-US" altLang="ko-KR" smtClean="0"/>
          </a:p>
          <a:p>
            <a:pPr lvl="2"/>
            <a:r>
              <a:rPr lang="ko-KR" altLang="en-US" smtClean="0"/>
              <a:t>서비스 정기 점검도 장애시간</a:t>
            </a:r>
            <a:r>
              <a:rPr lang="en-US" altLang="ko-KR" smtClean="0"/>
              <a:t>(downtime)</a:t>
            </a:r>
            <a:r>
              <a:rPr lang="ko-KR" altLang="en-US" smtClean="0"/>
              <a:t>에 포함됨</a:t>
            </a:r>
            <a:r>
              <a:rPr lang="en-US" altLang="ko-KR" smtClean="0"/>
              <a:t>.</a:t>
            </a:r>
            <a:endParaRPr lang="en-US" altLang="ko-KR"/>
          </a:p>
          <a:p>
            <a:pPr lvl="1"/>
            <a:r>
              <a:rPr lang="en-US" altLang="ko-KR" smtClean="0"/>
              <a:t>Single Point Of Failure </a:t>
            </a:r>
            <a:r>
              <a:rPr lang="ko-KR" altLang="en-US" smtClean="0"/>
              <a:t>을 제거하는 것이 중요</a:t>
            </a:r>
            <a:r>
              <a:rPr lang="en-US" altLang="ko-KR" smtClean="0"/>
              <a:t>.</a:t>
            </a:r>
          </a:p>
          <a:p>
            <a:endParaRPr lang="en-US" altLang="ko-KR" b="1" smtClean="0"/>
          </a:p>
          <a:p>
            <a:r>
              <a:rPr lang="en-US" altLang="ko-KR" b="1" smtClean="0">
                <a:solidFill>
                  <a:srgbClr val="FF0000"/>
                </a:solidFill>
              </a:rPr>
              <a:t>Automatic Resource Management (</a:t>
            </a:r>
            <a:r>
              <a:rPr lang="ko-KR" altLang="en-US" b="1" smtClean="0">
                <a:solidFill>
                  <a:srgbClr val="FF0000"/>
                </a:solidFill>
              </a:rPr>
              <a:t>자동 리소스 관리</a:t>
            </a:r>
            <a:r>
              <a:rPr lang="en-US" altLang="ko-KR" b="1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ko-KR" b="1" smtClean="0">
                <a:solidFill>
                  <a:srgbClr val="FF0000"/>
                </a:solidFill>
              </a:rPr>
              <a:t>Resources: </a:t>
            </a:r>
            <a:r>
              <a:rPr lang="en-US" altLang="ko-KR" smtClean="0">
                <a:solidFill>
                  <a:srgbClr val="FF0000"/>
                </a:solidFill>
              </a:rPr>
              <a:t>CPU, MEM, Disk...</a:t>
            </a:r>
          </a:p>
          <a:p>
            <a:endParaRPr lang="en-US" altLang="ko-KR" smtClean="0">
              <a:solidFill>
                <a:srgbClr val="FF0000"/>
              </a:solidFill>
            </a:endParaRPr>
          </a:p>
          <a:p>
            <a:r>
              <a:rPr lang="en-US" altLang="ko-KR" b="1" smtClean="0">
                <a:solidFill>
                  <a:srgbClr val="FF0000"/>
                </a:solidFill>
              </a:rPr>
              <a:t>Self-healing (</a:t>
            </a:r>
            <a:r>
              <a:rPr lang="ko-KR" altLang="en-US" b="1" smtClean="0">
                <a:solidFill>
                  <a:srgbClr val="FF0000"/>
                </a:solidFill>
              </a:rPr>
              <a:t>자동 복구</a:t>
            </a:r>
            <a:r>
              <a:rPr lang="en-US" altLang="ko-KR" b="1" smtClean="0">
                <a:solidFill>
                  <a:srgbClr val="FF0000"/>
                </a:solidFill>
              </a:rPr>
              <a:t>/</a:t>
            </a:r>
            <a:r>
              <a:rPr lang="ko-KR" altLang="en-US" b="1" smtClean="0">
                <a:solidFill>
                  <a:srgbClr val="FF0000"/>
                </a:solidFill>
              </a:rPr>
              <a:t>치료</a:t>
            </a:r>
            <a:r>
              <a:rPr lang="en-US" altLang="ko-KR" b="1" smtClean="0">
                <a:solidFill>
                  <a:srgbClr val="FF0000"/>
                </a:solidFill>
              </a:rPr>
              <a:t>)</a:t>
            </a:r>
          </a:p>
          <a:p>
            <a:endParaRPr lang="en-US" altLang="ko-KR" b="1" smtClean="0">
              <a:solidFill>
                <a:srgbClr val="FF0000"/>
              </a:solidFill>
            </a:endParaRPr>
          </a:p>
          <a:p>
            <a:endParaRPr lang="en-US" altLang="ko-KR" b="1" smtClean="0">
              <a:solidFill>
                <a:srgbClr val="FF0000"/>
              </a:solidFill>
            </a:endParaRPr>
          </a:p>
          <a:p>
            <a:endParaRPr lang="en-US" altLang="ko-KR" b="1" smtClean="0">
              <a:solidFill>
                <a:srgbClr val="FF0000"/>
              </a:solidFill>
            </a:endParaRPr>
          </a:p>
          <a:p>
            <a:endParaRPr lang="en-US" altLang="ko-KR" b="1" smtClean="0">
              <a:solidFill>
                <a:srgbClr val="FF0000"/>
              </a:solidFill>
            </a:endParaRPr>
          </a:p>
          <a:p>
            <a:endParaRPr lang="en-US" altLang="ko-KR" b="1" smtClean="0">
              <a:solidFill>
                <a:srgbClr val="FF0000"/>
              </a:solidFill>
            </a:endParaRPr>
          </a:p>
          <a:p>
            <a:endParaRPr lang="en-US" altLang="ko-KR" b="1" smtClean="0">
              <a:solidFill>
                <a:srgbClr val="FF0000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Cloud Architecture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820472" y="602128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6165304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smtClean="0"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클라우드 컴퓨팅 구현 기술</a:t>
            </a:r>
            <a:r>
              <a:rPr lang="en-US" altLang="ko-KR" sz="140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김형준 외</a:t>
            </a:r>
            <a:r>
              <a:rPr lang="en-US" altLang="ko-KR" sz="1400" smtClean="0">
                <a:latin typeface="맑은 고딕" pitchFamily="50" charset="-127"/>
                <a:ea typeface="맑은 고딕" pitchFamily="50" charset="-127"/>
              </a:rPr>
              <a:t>)"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400" smtClean="0">
                <a:latin typeface="맑은 고딕" pitchFamily="50" charset="-127"/>
                <a:ea typeface="맑은 고딕" pitchFamily="50" charset="-127"/>
              </a:rPr>
              <a:t>p66</a:t>
            </a:r>
            <a:r>
              <a:rPr lang="ko-KR" altLang="en-US" sz="1400" smtClean="0">
                <a:latin typeface="맑은 고딕" pitchFamily="50" charset="-127"/>
                <a:ea typeface="맑은 고딕" pitchFamily="50" charset="-127"/>
              </a:rPr>
              <a:t>에서 발췌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" b="1" smtClean="0"/>
              <a:t>coupled vs decoupled architecture</a:t>
            </a:r>
          </a:p>
          <a:p>
            <a:pPr lvl="1"/>
            <a:r>
              <a:rPr lang="en-US" altLang="ko" b="1" smtClean="0"/>
              <a:t>decoupled architecture</a:t>
            </a:r>
            <a:endParaRPr lang="en-US" altLang="ko" smtClean="0"/>
          </a:p>
          <a:p>
            <a:pPr lvl="2"/>
            <a:r>
              <a:rPr lang="en-US" altLang="ko" smtClean="0"/>
              <a:t>distributed data cache</a:t>
            </a:r>
          </a:p>
          <a:p>
            <a:pPr lvl="2"/>
            <a:r>
              <a:rPr lang="en-US" altLang="ko" smtClean="0"/>
              <a:t>distributed message queue</a:t>
            </a:r>
          </a:p>
          <a:p>
            <a:endParaRPr lang="en-US" altLang="ko" b="1" smtClean="0"/>
          </a:p>
          <a:p>
            <a:r>
              <a:rPr lang="en-US" altLang="ko" b="1" smtClean="0"/>
              <a:t>systems for removing SPOF</a:t>
            </a:r>
          </a:p>
          <a:p>
            <a:pPr lvl="1"/>
            <a:r>
              <a:rPr lang="en-US" altLang="ko" b="1" smtClean="0"/>
              <a:t>for All System</a:t>
            </a:r>
          </a:p>
          <a:p>
            <a:pPr lvl="2"/>
            <a:r>
              <a:rPr lang="en-US" altLang="ko" smtClean="0"/>
              <a:t>distributed coordinator</a:t>
            </a:r>
          </a:p>
          <a:p>
            <a:pPr lvl="1"/>
            <a:r>
              <a:rPr lang="en-US" altLang="ko" b="1" smtClean="0"/>
              <a:t>for Load balancer</a:t>
            </a:r>
          </a:p>
          <a:p>
            <a:pPr lvl="2"/>
            <a:r>
              <a:rPr lang="en-US" altLang="ko" smtClean="0"/>
              <a:t>health-checking script</a:t>
            </a:r>
          </a:p>
          <a:p>
            <a:pPr lvl="1"/>
            <a:r>
              <a:rPr lang="en-US" altLang="ko" b="1" smtClean="0"/>
              <a:t>for RDBMS/NoSQL</a:t>
            </a:r>
          </a:p>
          <a:p>
            <a:pPr lvl="2"/>
            <a:r>
              <a:rPr lang="en-US" altLang="ko" smtClean="0"/>
              <a:t>Hadoop/HBase dual namenode (next version, 0.23)</a:t>
            </a:r>
          </a:p>
          <a:p>
            <a:pPr lvl="2"/>
            <a:r>
              <a:rPr lang="en-US" altLang="ko" smtClean="0"/>
              <a:t>MySQL cluster or MySQL replication( + heartbeat) </a:t>
            </a:r>
            <a:r>
              <a:rPr lang="en-US" altLang="ko-KR" smtClean="0"/>
              <a:t>or</a:t>
            </a:r>
            <a:r>
              <a:rPr lang="ko-KR" altLang="en-US" smtClean="0"/>
              <a:t> </a:t>
            </a:r>
            <a:r>
              <a:rPr lang="en-US" altLang="ko-KR" smtClean="0"/>
              <a:t>MySQL multiple-master</a:t>
            </a:r>
            <a:endParaRPr lang="en-US" altLang="ko" smtClean="0"/>
          </a:p>
          <a:p>
            <a:endParaRPr lang="en-US" altLang="ko" b="1" smtClean="0"/>
          </a:p>
          <a:p>
            <a:r>
              <a:rPr lang="en-US" altLang="ko" b="1" smtClean="0"/>
              <a:t>blocking vs non-blocking (synchronous vs asynchronous)</a:t>
            </a:r>
          </a:p>
          <a:p>
            <a:pPr lvl="1"/>
            <a:r>
              <a:rPr lang="en-US" altLang="ko" b="1" smtClean="0"/>
              <a:t>blocking(synchronous</a:t>
            </a:r>
            <a:r>
              <a:rPr lang="en-US" altLang="ko" smtClean="0"/>
              <a:t>): easy </a:t>
            </a:r>
            <a:r>
              <a:rPr lang="en-US" altLang="ko"/>
              <a:t>coding, </a:t>
            </a:r>
            <a:r>
              <a:rPr lang="en-US" altLang="ko" smtClean="0"/>
              <a:t>big resources</a:t>
            </a:r>
          </a:p>
          <a:p>
            <a:pPr lvl="1"/>
            <a:r>
              <a:rPr lang="en-US" altLang="ko" b="1" smtClean="0"/>
              <a:t>non-blocking(asynchronous)</a:t>
            </a:r>
            <a:r>
              <a:rPr lang="en-US" altLang="ko" smtClean="0"/>
              <a:t>: </a:t>
            </a:r>
            <a:r>
              <a:rPr lang="en-US" altLang="ko"/>
              <a:t>hard </a:t>
            </a:r>
            <a:r>
              <a:rPr lang="en-US" altLang="ko" smtClean="0"/>
              <a:t>coding, small resources</a:t>
            </a:r>
          </a:p>
          <a:p>
            <a:endParaRPr lang="en-US" altLang="ko" smtClean="0"/>
          </a:p>
          <a:p>
            <a:r>
              <a:rPr lang="en-US" altLang="ko" b="1" smtClean="0"/>
              <a:t>multi-thread(single-port) vs single-thread(multi-port)</a:t>
            </a:r>
            <a:endParaRPr lang="ko" altLang="en-US" b="1" smtClean="0"/>
          </a:p>
          <a:p>
            <a:pPr lvl="1"/>
            <a:r>
              <a:rPr lang="en-US" altLang="ko" smtClean="0"/>
              <a:t>advantage of single thread cheap server</a:t>
            </a:r>
          </a:p>
          <a:p>
            <a:pPr lvl="2"/>
            <a:r>
              <a:rPr lang="en-US" altLang="ko" smtClean="0"/>
              <a:t>No locking, No Synchronization</a:t>
            </a:r>
          </a:p>
          <a:p>
            <a:pPr lvl="2"/>
            <a:r>
              <a:rPr lang="en-US" altLang="ko" smtClean="0"/>
              <a:t>easy to coding</a:t>
            </a:r>
          </a:p>
          <a:p>
            <a:endParaRPr lang="en-US" altLang="ko" smtClean="0"/>
          </a:p>
          <a:p>
            <a:pPr lvl="1"/>
            <a:endParaRPr lang="en-US" altLang="ko" smtClean="0"/>
          </a:p>
          <a:p>
            <a:endParaRPr lang="en-US" altLang="ko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" b="1" smtClean="0"/>
              <a:t>What we need for Massive Service?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" b="1" smtClean="0"/>
              <a:t>low cost</a:t>
            </a:r>
          </a:p>
          <a:p>
            <a:pPr lvl="1"/>
            <a:r>
              <a:rPr lang="en-US" altLang="ko" b="1" smtClean="0"/>
              <a:t>money</a:t>
            </a:r>
            <a:endParaRPr lang="en-US" altLang="ko" smtClean="0"/>
          </a:p>
          <a:p>
            <a:pPr lvl="2"/>
            <a:r>
              <a:rPr lang="en-US" altLang="ko" smtClean="0"/>
              <a:t>hardware based vs software based</a:t>
            </a:r>
          </a:p>
          <a:p>
            <a:pPr lvl="2"/>
            <a:r>
              <a:rPr lang="en-US" altLang="ko" smtClean="0"/>
              <a:t>commercial software vs free software</a:t>
            </a:r>
          </a:p>
          <a:p>
            <a:pPr lvl="1"/>
            <a:r>
              <a:rPr lang="en-US" altLang="ko" b="1" smtClean="0"/>
              <a:t>time:</a:t>
            </a:r>
            <a:r>
              <a:rPr lang="en-US" altLang="ko" smtClean="0"/>
              <a:t> </a:t>
            </a:r>
          </a:p>
          <a:p>
            <a:pPr lvl="2"/>
            <a:r>
              <a:rPr lang="en-US" altLang="ko" smtClean="0"/>
              <a:t>development &amp; debugging</a:t>
            </a:r>
          </a:p>
          <a:p>
            <a:pPr lvl="2"/>
            <a:r>
              <a:rPr lang="en-US" altLang="ko" smtClean="0"/>
              <a:t>management</a:t>
            </a:r>
          </a:p>
          <a:p>
            <a:pPr lvl="1"/>
            <a:r>
              <a:rPr lang="en-US" altLang="ko" b="1" smtClean="0"/>
              <a:t>human resouces</a:t>
            </a:r>
            <a:endParaRPr lang="en-US" altLang="ko" smtClean="0"/>
          </a:p>
          <a:p>
            <a:endParaRPr lang="en-US" altLang="ko" b="1" smtClean="0"/>
          </a:p>
          <a:p>
            <a:r>
              <a:rPr lang="en-US" altLang="ko" b="1" smtClean="0"/>
              <a:t>performance tunning</a:t>
            </a:r>
          </a:p>
          <a:p>
            <a:pPr lvl="1"/>
            <a:r>
              <a:rPr lang="en-US" altLang="ko" smtClean="0"/>
              <a:t>Linux options</a:t>
            </a:r>
          </a:p>
          <a:p>
            <a:pPr lvl="2"/>
            <a:r>
              <a:rPr lang="en-US" altLang="ko" smtClean="0"/>
              <a:t>ulimit, ...</a:t>
            </a:r>
          </a:p>
          <a:p>
            <a:pPr lvl="1"/>
            <a:r>
              <a:rPr lang="en-US" altLang="ko" smtClean="0"/>
              <a:t>JVM options </a:t>
            </a:r>
          </a:p>
          <a:p>
            <a:pPr lvl="2"/>
            <a:r>
              <a:rPr lang="en-US" altLang="ko" smtClean="0"/>
              <a:t>Xms, Xmx, GC option</a:t>
            </a:r>
          </a:p>
          <a:p>
            <a:pPr lvl="1"/>
            <a:r>
              <a:rPr lang="en-US" altLang="ko" smtClean="0"/>
              <a:t>the number of processes, threads (each system)</a:t>
            </a:r>
          </a:p>
          <a:p>
            <a:pPr lvl="2"/>
            <a:r>
              <a:rPr lang="en-US" altLang="ko" smtClean="0"/>
              <a:t>stress test</a:t>
            </a:r>
          </a:p>
          <a:p>
            <a:pPr lvl="1"/>
            <a:r>
              <a:rPr lang="en-US" altLang="ko" smtClean="0"/>
              <a:t>socket options</a:t>
            </a:r>
          </a:p>
          <a:p>
            <a:pPr lvl="2"/>
            <a:r>
              <a:rPr lang="en-US" altLang="ko" smtClean="0"/>
              <a:t>TCP_NODELAY, SEND/RECV_BUFFERSIZE...</a:t>
            </a:r>
          </a:p>
          <a:p>
            <a:pPr lvl="1"/>
            <a:r>
              <a:rPr lang="en-US" altLang="ko-KR" smtClean="0"/>
              <a:t>RDBMS/NoSQL options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" b="1" smtClean="0"/>
              <a:t>What we need for Massive Service?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620688"/>
            <a:ext cx="8579296" cy="5832648"/>
          </a:xfrm>
        </p:spPr>
        <p:txBody>
          <a:bodyPr/>
          <a:lstStyle/>
          <a:p>
            <a:r>
              <a:rPr lang="en-US" altLang="ko-KR" b="1" smtClean="0"/>
              <a:t>experts for each technical area = DRI(Directly Responsible Individual in Apple Inc.)</a:t>
            </a:r>
          </a:p>
          <a:p>
            <a:pPr lvl="1"/>
            <a:r>
              <a:rPr lang="en-US" altLang="ko-KR" b="1" smtClean="0"/>
              <a:t>coding &amp; interface</a:t>
            </a:r>
          </a:p>
          <a:p>
            <a:pPr lvl="2"/>
            <a:r>
              <a:rPr lang="en-US" altLang="ko-KR" smtClean="0"/>
              <a:t>code convention, design pattern, UML</a:t>
            </a:r>
          </a:p>
          <a:p>
            <a:pPr lvl="1"/>
            <a:r>
              <a:rPr lang="en-US" altLang="ko-KR" b="1" smtClean="0"/>
              <a:t>DB &amp; storage</a:t>
            </a:r>
          </a:p>
          <a:p>
            <a:pPr lvl="2"/>
            <a:r>
              <a:rPr lang="en-US" altLang="ko-KR" smtClean="0"/>
              <a:t>RDBMS(MySQL, MyBatis)</a:t>
            </a:r>
          </a:p>
          <a:p>
            <a:pPr lvl="2"/>
            <a:r>
              <a:rPr lang="en-US" altLang="ko-KR" smtClean="0"/>
              <a:t>NoSQL(Hbase)</a:t>
            </a:r>
          </a:p>
          <a:p>
            <a:pPr lvl="2"/>
            <a:r>
              <a:rPr lang="en-US" altLang="ko-KR" smtClean="0"/>
              <a:t>storage(DAS, NAS, HDFS, Haystack ...)</a:t>
            </a:r>
          </a:p>
          <a:p>
            <a:pPr lvl="1"/>
            <a:r>
              <a:rPr lang="en-US" altLang="ko-KR" b="1" smtClean="0"/>
              <a:t>network &amp; threading</a:t>
            </a:r>
          </a:p>
          <a:p>
            <a:pPr lvl="2"/>
            <a:r>
              <a:rPr lang="en-US" altLang="ko-KR" smtClean="0"/>
              <a:t>Java NIO, Netty</a:t>
            </a:r>
          </a:p>
          <a:p>
            <a:pPr lvl="1"/>
            <a:r>
              <a:rPr lang="en-US" altLang="ko-KR" b="1" smtClean="0"/>
              <a:t>data analysis</a:t>
            </a:r>
          </a:p>
          <a:p>
            <a:pPr lvl="2"/>
            <a:r>
              <a:rPr lang="en-US" altLang="ko-KR" smtClean="0"/>
              <a:t>MapReduce, machine learning</a:t>
            </a:r>
          </a:p>
          <a:p>
            <a:pPr lvl="1"/>
            <a:r>
              <a:rPr lang="en-US" altLang="ko-KR" b="1" smtClean="0"/>
              <a:t>distributed system software</a:t>
            </a:r>
          </a:p>
          <a:p>
            <a:pPr lvl="2"/>
            <a:r>
              <a:rPr lang="en-US" altLang="ko-KR" smtClean="0"/>
              <a:t>coordinator(Zookeeper)</a:t>
            </a:r>
          </a:p>
          <a:p>
            <a:pPr lvl="2"/>
            <a:r>
              <a:rPr lang="en-US" altLang="ko-KR" smtClean="0"/>
              <a:t>cache server(Redis, Memcached, Ehcache)</a:t>
            </a:r>
          </a:p>
          <a:p>
            <a:pPr lvl="2"/>
            <a:r>
              <a:rPr lang="en-US" altLang="ko-KR" smtClean="0"/>
              <a:t>queue server(RabbitMQ, ZeroMQ)</a:t>
            </a:r>
          </a:p>
          <a:p>
            <a:pPr lvl="1"/>
            <a:r>
              <a:rPr lang="en-US" altLang="ko-KR" b="1" smtClean="0"/>
              <a:t>util software</a:t>
            </a:r>
          </a:p>
          <a:p>
            <a:pPr lvl="2"/>
            <a:r>
              <a:rPr lang="en-US" altLang="ko-KR" smtClean="0"/>
              <a:t>Google Protocol Buffer, Guice, Log4j, Slf4, Xstream, Jackson, Java mail, ....</a:t>
            </a:r>
          </a:p>
          <a:p>
            <a:pPr lvl="1"/>
            <a:r>
              <a:rPr lang="en-US" altLang="ko-KR" b="1" smtClean="0"/>
              <a:t>system management</a:t>
            </a:r>
          </a:p>
          <a:p>
            <a:pPr lvl="2"/>
            <a:r>
              <a:rPr lang="en-US" altLang="ko-KR" smtClean="0"/>
              <a:t>Linux, monitoring tools, JMX</a:t>
            </a:r>
            <a:endParaRPr lang="ko-KR" altLang="en-US" smtClean="0"/>
          </a:p>
          <a:p>
            <a:pPr lvl="1"/>
            <a:r>
              <a:rPr lang="en-US" altLang="ko-KR" b="1" smtClean="0"/>
              <a:t>hardware</a:t>
            </a:r>
          </a:p>
          <a:p>
            <a:pPr lvl="2"/>
            <a:r>
              <a:rPr lang="en-US" altLang="ko-KR" smtClean="0"/>
              <a:t>L4 switch</a:t>
            </a:r>
          </a:p>
          <a:p>
            <a:pPr lvl="1"/>
            <a:endParaRPr lang="en-US" altLang="ko-KR" smtClean="0"/>
          </a:p>
          <a:p>
            <a:pPr lvl="1"/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" b="1" smtClean="0"/>
              <a:t>What we need for </a:t>
            </a:r>
            <a:r>
              <a:rPr lang="ko-KR" altLang="en-US" b="1" smtClean="0"/>
              <a:t>칼퇴근</a:t>
            </a:r>
            <a:r>
              <a:rPr lang="en-US" altLang="ko" b="1" smtClean="0"/>
              <a:t>?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" b="1" smtClean="0"/>
              <a:t>fast &amp; easy development/</a:t>
            </a:r>
            <a:r>
              <a:rPr lang="en-US" altLang="ko-KR" b="1" smtClean="0"/>
              <a:t>debugging</a:t>
            </a:r>
            <a:endParaRPr lang="en-US" altLang="ko" b="1" smtClean="0"/>
          </a:p>
          <a:p>
            <a:pPr lvl="1"/>
            <a:r>
              <a:rPr lang="en-US" altLang="ko" smtClean="0"/>
              <a:t>good architecture</a:t>
            </a:r>
          </a:p>
          <a:p>
            <a:pPr lvl="2"/>
            <a:r>
              <a:rPr lang="en-US" altLang="ko" smtClean="0"/>
              <a:t>system architecture</a:t>
            </a:r>
          </a:p>
          <a:p>
            <a:pPr lvl="2"/>
            <a:r>
              <a:rPr lang="en-US" altLang="ko" smtClean="0"/>
              <a:t>design pattern</a:t>
            </a:r>
          </a:p>
          <a:p>
            <a:pPr lvl="2"/>
            <a:r>
              <a:rPr lang="en-US" altLang="ko" smtClean="0"/>
              <a:t>code convention</a:t>
            </a:r>
          </a:p>
          <a:p>
            <a:pPr lvl="1"/>
            <a:r>
              <a:rPr lang="en-US" altLang="ko" smtClean="0"/>
              <a:t>common util classes</a:t>
            </a:r>
          </a:p>
          <a:p>
            <a:pPr lvl="2"/>
            <a:r>
              <a:rPr lang="en-US" altLang="ko" smtClean="0"/>
              <a:t>Apache Commons, Google Guava,...</a:t>
            </a:r>
          </a:p>
          <a:p>
            <a:pPr lvl="1"/>
            <a:r>
              <a:rPr lang="en-US" altLang="ko-KR" smtClean="0"/>
              <a:t>Test Driven Development (TDD)</a:t>
            </a:r>
          </a:p>
          <a:p>
            <a:pPr lvl="2"/>
            <a:r>
              <a:rPr lang="en-US" altLang="ko-KR" smtClean="0"/>
              <a:t>JUnit</a:t>
            </a:r>
            <a:endParaRPr lang="en-US" altLang="ko" smtClean="0"/>
          </a:p>
          <a:p>
            <a:pPr lvl="1"/>
            <a:r>
              <a:rPr lang="en-US" altLang="ko" smtClean="0"/>
              <a:t>well-known system or not?</a:t>
            </a:r>
          </a:p>
          <a:p>
            <a:pPr lvl="2"/>
            <a:r>
              <a:rPr lang="en-US" altLang="ko" smtClean="0"/>
              <a:t>RDBMS vs NoSQL</a:t>
            </a:r>
          </a:p>
          <a:p>
            <a:pPr lvl="2"/>
            <a:r>
              <a:rPr lang="en-US" altLang="ko-KR" smtClean="0"/>
              <a:t>JSON vs Google Protocol Buffer</a:t>
            </a:r>
          </a:p>
          <a:p>
            <a:pPr lvl="2"/>
            <a:r>
              <a:rPr lang="en-US" altLang="ko-KR" smtClean="0"/>
              <a:t>JUnit vs Guice</a:t>
            </a:r>
          </a:p>
          <a:p>
            <a:endParaRPr lang="en-US" altLang="ko-KR" smtClean="0"/>
          </a:p>
          <a:p>
            <a:r>
              <a:rPr lang="en-US" altLang="ko-KR" b="1" smtClean="0"/>
              <a:t>easy </a:t>
            </a:r>
            <a:r>
              <a:rPr lang="en-US" altLang="ko" b="1" smtClean="0"/>
              <a:t>management</a:t>
            </a:r>
            <a:endParaRPr lang="en-US" altLang="ko-KR" b="1" smtClean="0"/>
          </a:p>
          <a:p>
            <a:pPr lvl="1"/>
            <a:r>
              <a:rPr lang="en-US" altLang="ko-KR" smtClean="0"/>
              <a:t>logging system</a:t>
            </a:r>
          </a:p>
          <a:p>
            <a:pPr lvl="2"/>
            <a:r>
              <a:rPr lang="en-US" altLang="ko-KR" smtClean="0"/>
              <a:t>logging, collecting, parsing, log visualization</a:t>
            </a:r>
          </a:p>
          <a:p>
            <a:pPr lvl="1"/>
            <a:r>
              <a:rPr lang="en-US" altLang="ko-KR" smtClean="0"/>
              <a:t>JMX</a:t>
            </a:r>
          </a:p>
          <a:p>
            <a:pPr lvl="1"/>
            <a:r>
              <a:rPr lang="en-US" altLang="ko-KR" smtClean="0"/>
              <a:t>Admin/Monitoring tools or web pages</a:t>
            </a:r>
            <a:endParaRPr lang="ko-KR" altLang="en-US" smtClean="0"/>
          </a:p>
          <a:p>
            <a:endParaRPr lang="en-US" altLang="ko-KR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" b="1" smtClean="0"/>
              <a:t>What we need for </a:t>
            </a:r>
            <a:r>
              <a:rPr lang="ko-KR" altLang="en-US" b="1" smtClean="0"/>
              <a:t>칼퇴근</a:t>
            </a:r>
            <a:r>
              <a:rPr lang="en-US" altLang="ko" b="1" smtClean="0"/>
              <a:t>?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620688"/>
            <a:ext cx="8218488" cy="4680520"/>
          </a:xfrm>
        </p:spPr>
        <p:txBody>
          <a:bodyPr/>
          <a:lstStyle/>
          <a:p>
            <a:r>
              <a:rPr lang="en-US" altLang="ko-KR" smtClean="0"/>
              <a:t>decoupling(removing) of SPOF and our system</a:t>
            </a:r>
          </a:p>
          <a:p>
            <a:pPr lvl="1"/>
            <a:r>
              <a:rPr lang="en-US" altLang="ko-KR" b="1" smtClean="0"/>
              <a:t>Distributed Coordinator</a:t>
            </a:r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r>
              <a:rPr lang="en-US" altLang="ko-KR" smtClean="0"/>
              <a:t>decoupling of business logic and data</a:t>
            </a:r>
          </a:p>
          <a:p>
            <a:pPr lvl="1"/>
            <a:r>
              <a:rPr lang="en-US" altLang="ko-KR" b="1" smtClean="0"/>
              <a:t>Distributed Cache</a:t>
            </a:r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endParaRPr lang="en-US" altLang="ko-KR" smtClean="0"/>
          </a:p>
          <a:p>
            <a:r>
              <a:rPr lang="en-US" altLang="ko-KR" smtClean="0"/>
              <a:t>decoupling of function and control(message)</a:t>
            </a:r>
          </a:p>
          <a:p>
            <a:pPr lvl="1"/>
            <a:r>
              <a:rPr lang="en-US" altLang="ko-KR" b="1" smtClean="0"/>
              <a:t>Message Queue</a:t>
            </a:r>
            <a:endParaRPr lang="en-US" altLang="ko-KR" smtClean="0"/>
          </a:p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many Kinds of Decoupling</a:t>
            </a:r>
            <a:endParaRPr lang="ko-KR" altLang="en-US"/>
          </a:p>
        </p:txBody>
      </p:sp>
      <p:cxnSp>
        <p:nvCxnSpPr>
          <p:cNvPr id="9" name="직선 연결선 8"/>
          <p:cNvCxnSpPr>
            <a:stCxn id="4" idx="3"/>
            <a:endCxn id="104" idx="1"/>
          </p:cNvCxnSpPr>
          <p:nvPr/>
        </p:nvCxnSpPr>
        <p:spPr bwMode="auto">
          <a:xfrm>
            <a:off x="5642519" y="1712810"/>
            <a:ext cx="513657" cy="369041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직선 연결선 13"/>
          <p:cNvCxnSpPr>
            <a:stCxn id="4" idx="3"/>
            <a:endCxn id="95" idx="1"/>
          </p:cNvCxnSpPr>
          <p:nvPr/>
        </p:nvCxnSpPr>
        <p:spPr bwMode="auto">
          <a:xfrm flipV="1">
            <a:off x="5642519" y="1505787"/>
            <a:ext cx="513657" cy="207023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6" name="그룹 75"/>
          <p:cNvGrpSpPr/>
          <p:nvPr/>
        </p:nvGrpSpPr>
        <p:grpSpPr>
          <a:xfrm>
            <a:off x="4644008" y="5517232"/>
            <a:ext cx="936104" cy="594066"/>
            <a:chOff x="4283968" y="5661248"/>
            <a:chExt cx="1080120" cy="648072"/>
          </a:xfrm>
        </p:grpSpPr>
        <p:sp>
          <p:nvSpPr>
            <p:cNvPr id="75" name="직사각형 74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49" name="직선 연결선 48"/>
          <p:cNvCxnSpPr>
            <a:stCxn id="45" idx="1"/>
            <a:endCxn id="154" idx="3"/>
          </p:cNvCxnSpPr>
          <p:nvPr/>
        </p:nvCxnSpPr>
        <p:spPr bwMode="auto">
          <a:xfrm flipH="1">
            <a:off x="5517705" y="3825044"/>
            <a:ext cx="494455" cy="333037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직선 연결선 50"/>
          <p:cNvCxnSpPr>
            <a:stCxn id="45" idx="1"/>
            <a:endCxn id="148" idx="3"/>
          </p:cNvCxnSpPr>
          <p:nvPr/>
        </p:nvCxnSpPr>
        <p:spPr bwMode="auto">
          <a:xfrm flipH="1" flipV="1">
            <a:off x="5517705" y="3438001"/>
            <a:ext cx="494455" cy="387043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직선 화살표 연결선 58"/>
          <p:cNvCxnSpPr/>
          <p:nvPr/>
        </p:nvCxnSpPr>
        <p:spPr bwMode="auto">
          <a:xfrm>
            <a:off x="5580112" y="5814265"/>
            <a:ext cx="432048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직선 화살표 연결선 60"/>
          <p:cNvCxnSpPr/>
          <p:nvPr/>
        </p:nvCxnSpPr>
        <p:spPr bwMode="auto">
          <a:xfrm>
            <a:off x="6948264" y="5814265"/>
            <a:ext cx="432048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4" name="그룹 73"/>
          <p:cNvGrpSpPr/>
          <p:nvPr/>
        </p:nvGrpSpPr>
        <p:grpSpPr>
          <a:xfrm>
            <a:off x="1331640" y="5553236"/>
            <a:ext cx="2059429" cy="594066"/>
            <a:chOff x="395536" y="5661248"/>
            <a:chExt cx="2376264" cy="648072"/>
          </a:xfrm>
        </p:grpSpPr>
        <p:sp>
          <p:nvSpPr>
            <p:cNvPr id="73" name="직사각형 72"/>
            <p:cNvSpPr/>
            <p:nvPr/>
          </p:nvSpPr>
          <p:spPr bwMode="auto">
            <a:xfrm>
              <a:off x="395536" y="5661248"/>
              <a:ext cx="2376264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68" name="직사각형 67"/>
            <p:cNvSpPr/>
            <p:nvPr/>
          </p:nvSpPr>
          <p:spPr bwMode="auto">
            <a:xfrm>
              <a:off x="467544" y="5949280"/>
              <a:ext cx="1008112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69" name="직사각형 68"/>
            <p:cNvSpPr/>
            <p:nvPr/>
          </p:nvSpPr>
          <p:spPr bwMode="auto">
            <a:xfrm>
              <a:off x="1691680" y="5949280"/>
              <a:ext cx="1008112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cxnSp>
          <p:nvCxnSpPr>
            <p:cNvPr id="70" name="직선 화살표 연결선 69"/>
            <p:cNvCxnSpPr>
              <a:stCxn id="68" idx="3"/>
              <a:endCxn id="69" idx="1"/>
            </p:cNvCxnSpPr>
            <p:nvPr/>
          </p:nvCxnSpPr>
          <p:spPr bwMode="auto">
            <a:xfrm>
              <a:off x="1475656" y="6093296"/>
              <a:ext cx="21602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2" name="오른쪽 화살표 81"/>
          <p:cNvSpPr/>
          <p:nvPr/>
        </p:nvSpPr>
        <p:spPr bwMode="auto">
          <a:xfrm>
            <a:off x="3995936" y="5697252"/>
            <a:ext cx="288032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86" name="그룹 85"/>
          <p:cNvGrpSpPr/>
          <p:nvPr/>
        </p:nvGrpSpPr>
        <p:grpSpPr>
          <a:xfrm>
            <a:off x="1331640" y="1412776"/>
            <a:ext cx="936104" cy="594066"/>
            <a:chOff x="4283968" y="5661248"/>
            <a:chExt cx="1512168" cy="648072"/>
          </a:xfrm>
        </p:grpSpPr>
        <p:sp>
          <p:nvSpPr>
            <p:cNvPr id="87" name="직사각형 86"/>
            <p:cNvSpPr/>
            <p:nvPr/>
          </p:nvSpPr>
          <p:spPr bwMode="auto">
            <a:xfrm>
              <a:off x="4283968" y="5661248"/>
              <a:ext cx="1512168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88" name="직사각형 87"/>
            <p:cNvSpPr/>
            <p:nvPr/>
          </p:nvSpPr>
          <p:spPr bwMode="auto">
            <a:xfrm>
              <a:off x="4355975" y="5975465"/>
              <a:ext cx="1368152" cy="26184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SPOF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89" name="그룹 88"/>
          <p:cNvGrpSpPr/>
          <p:nvPr/>
        </p:nvGrpSpPr>
        <p:grpSpPr>
          <a:xfrm>
            <a:off x="2627784" y="1412776"/>
            <a:ext cx="936104" cy="594066"/>
            <a:chOff x="4283968" y="5661248"/>
            <a:chExt cx="1512168" cy="648072"/>
          </a:xfrm>
        </p:grpSpPr>
        <p:sp>
          <p:nvSpPr>
            <p:cNvPr id="90" name="직사각형 89"/>
            <p:cNvSpPr/>
            <p:nvPr/>
          </p:nvSpPr>
          <p:spPr bwMode="auto">
            <a:xfrm>
              <a:off x="4283968" y="5661248"/>
              <a:ext cx="1512168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91" name="직사각형 90"/>
            <p:cNvSpPr/>
            <p:nvPr/>
          </p:nvSpPr>
          <p:spPr bwMode="auto">
            <a:xfrm>
              <a:off x="4355975" y="5975465"/>
              <a:ext cx="1368152" cy="26184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SPOF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93" name="직선 연결선 92"/>
          <p:cNvCxnSpPr>
            <a:stCxn id="87" idx="3"/>
            <a:endCxn id="90" idx="1"/>
          </p:cNvCxnSpPr>
          <p:nvPr/>
        </p:nvCxnSpPr>
        <p:spPr bwMode="auto">
          <a:xfrm>
            <a:off x="2267744" y="1709809"/>
            <a:ext cx="360040" cy="0"/>
          </a:xfrm>
          <a:prstGeom prst="line">
            <a:avLst/>
          </a:prstGeom>
          <a:ln>
            <a:solidFill>
              <a:schemeClr val="accent2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직사각형 94"/>
          <p:cNvSpPr/>
          <p:nvPr/>
        </p:nvSpPr>
        <p:spPr bwMode="auto">
          <a:xfrm>
            <a:off x="6156176" y="1340768"/>
            <a:ext cx="936104" cy="3300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process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4644008" y="1412776"/>
            <a:ext cx="998511" cy="600067"/>
            <a:chOff x="4644008" y="1406230"/>
            <a:chExt cx="1152128" cy="654618"/>
          </a:xfrm>
        </p:grpSpPr>
        <p:sp>
          <p:nvSpPr>
            <p:cNvPr id="4" name="직사각형 3"/>
            <p:cNvSpPr/>
            <p:nvPr/>
          </p:nvSpPr>
          <p:spPr bwMode="auto">
            <a:xfrm>
              <a:off x="4644008" y="1406230"/>
              <a:ext cx="1152128" cy="65461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Coordinator</a:t>
              </a:r>
            </a:p>
          </p:txBody>
        </p:sp>
        <p:sp>
          <p:nvSpPr>
            <p:cNvPr id="97" name="직사각형 96"/>
            <p:cNvSpPr/>
            <p:nvPr/>
          </p:nvSpPr>
          <p:spPr bwMode="auto">
            <a:xfrm>
              <a:off x="4716016" y="1720446"/>
              <a:ext cx="977251" cy="26839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SPOF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104" name="직사각형 103"/>
          <p:cNvSpPr/>
          <p:nvPr/>
        </p:nvSpPr>
        <p:spPr bwMode="auto">
          <a:xfrm>
            <a:off x="6156176" y="1916832"/>
            <a:ext cx="936104" cy="33003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process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sp>
        <p:nvSpPr>
          <p:cNvPr id="106" name="오른쪽 화살표 105"/>
          <p:cNvSpPr/>
          <p:nvPr/>
        </p:nvSpPr>
        <p:spPr bwMode="auto">
          <a:xfrm>
            <a:off x="3995936" y="1628800"/>
            <a:ext cx="288032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18" name="그룹 117"/>
          <p:cNvGrpSpPr/>
          <p:nvPr/>
        </p:nvGrpSpPr>
        <p:grpSpPr>
          <a:xfrm>
            <a:off x="1475656" y="3861048"/>
            <a:ext cx="873697" cy="726081"/>
            <a:chOff x="755576" y="3717032"/>
            <a:chExt cx="1512168" cy="792088"/>
          </a:xfrm>
        </p:grpSpPr>
        <p:sp>
          <p:nvSpPr>
            <p:cNvPr id="108" name="직사각형 107"/>
            <p:cNvSpPr/>
            <p:nvPr/>
          </p:nvSpPr>
          <p:spPr bwMode="auto">
            <a:xfrm>
              <a:off x="755576" y="3717032"/>
              <a:ext cx="1512168" cy="79208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09" name="직사각형 108"/>
            <p:cNvSpPr/>
            <p:nvPr/>
          </p:nvSpPr>
          <p:spPr bwMode="auto">
            <a:xfrm>
              <a:off x="827583" y="3933056"/>
              <a:ext cx="1368152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logic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10" name="직사각형 109"/>
            <p:cNvSpPr/>
            <p:nvPr/>
          </p:nvSpPr>
          <p:spPr bwMode="auto">
            <a:xfrm>
              <a:off x="827583" y="4221088"/>
              <a:ext cx="1368152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119" name="그룹 118"/>
          <p:cNvGrpSpPr/>
          <p:nvPr/>
        </p:nvGrpSpPr>
        <p:grpSpPr>
          <a:xfrm>
            <a:off x="1475656" y="2996952"/>
            <a:ext cx="873697" cy="726081"/>
            <a:chOff x="755576" y="3717032"/>
            <a:chExt cx="1512168" cy="792088"/>
          </a:xfrm>
        </p:grpSpPr>
        <p:sp>
          <p:nvSpPr>
            <p:cNvPr id="120" name="직사각형 119"/>
            <p:cNvSpPr/>
            <p:nvPr/>
          </p:nvSpPr>
          <p:spPr bwMode="auto">
            <a:xfrm>
              <a:off x="755576" y="3717032"/>
              <a:ext cx="1512168" cy="79208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21" name="직사각형 120"/>
            <p:cNvSpPr/>
            <p:nvPr/>
          </p:nvSpPr>
          <p:spPr bwMode="auto">
            <a:xfrm>
              <a:off x="827583" y="3933056"/>
              <a:ext cx="1368152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logic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22" name="직사각형 121"/>
            <p:cNvSpPr/>
            <p:nvPr/>
          </p:nvSpPr>
          <p:spPr bwMode="auto">
            <a:xfrm>
              <a:off x="827583" y="4221088"/>
              <a:ext cx="1368152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cxnSp>
        <p:nvCxnSpPr>
          <p:cNvPr id="124" name="직선 연결선 123"/>
          <p:cNvCxnSpPr>
            <a:stCxn id="108" idx="0"/>
            <a:endCxn id="120" idx="2"/>
          </p:cNvCxnSpPr>
          <p:nvPr/>
        </p:nvCxnSpPr>
        <p:spPr bwMode="auto">
          <a:xfrm flipV="1">
            <a:off x="1912505" y="3723033"/>
            <a:ext cx="0" cy="138015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오른쪽 화살표 127"/>
          <p:cNvSpPr/>
          <p:nvPr/>
        </p:nvSpPr>
        <p:spPr bwMode="auto">
          <a:xfrm>
            <a:off x="3995936" y="3573016"/>
            <a:ext cx="288032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grpSp>
        <p:nvGrpSpPr>
          <p:cNvPr id="184" name="그룹 183"/>
          <p:cNvGrpSpPr/>
          <p:nvPr/>
        </p:nvGrpSpPr>
        <p:grpSpPr>
          <a:xfrm>
            <a:off x="6012160" y="3429000"/>
            <a:ext cx="936104" cy="792088"/>
            <a:chOff x="7524328" y="3212976"/>
            <a:chExt cx="1080120" cy="864096"/>
          </a:xfrm>
        </p:grpSpPr>
        <p:sp>
          <p:nvSpPr>
            <p:cNvPr id="45" name="직사각형 44"/>
            <p:cNvSpPr/>
            <p:nvPr/>
          </p:nvSpPr>
          <p:spPr bwMode="auto">
            <a:xfrm>
              <a:off x="7524328" y="3212976"/>
              <a:ext cx="1080120" cy="86409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Cache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36" name="직사각형 135"/>
            <p:cNvSpPr/>
            <p:nvPr/>
          </p:nvSpPr>
          <p:spPr bwMode="auto">
            <a:xfrm>
              <a:off x="7596336" y="3501008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46" name="직사각형 145"/>
            <p:cNvSpPr/>
            <p:nvPr/>
          </p:nvSpPr>
          <p:spPr bwMode="auto">
            <a:xfrm>
              <a:off x="7596336" y="3789040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data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151" name="그룹 150"/>
          <p:cNvGrpSpPr/>
          <p:nvPr/>
        </p:nvGrpSpPr>
        <p:grpSpPr>
          <a:xfrm>
            <a:off x="4644008" y="3140968"/>
            <a:ext cx="873697" cy="594066"/>
            <a:chOff x="8135888" y="3429000"/>
            <a:chExt cx="1008112" cy="648072"/>
          </a:xfrm>
        </p:grpSpPr>
        <p:sp>
          <p:nvSpPr>
            <p:cNvPr id="148" name="직사각형 147"/>
            <p:cNvSpPr/>
            <p:nvPr/>
          </p:nvSpPr>
          <p:spPr bwMode="auto">
            <a:xfrm>
              <a:off x="8135888" y="3429000"/>
              <a:ext cx="1008112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49" name="직사각형 148"/>
            <p:cNvSpPr/>
            <p:nvPr/>
          </p:nvSpPr>
          <p:spPr bwMode="auto">
            <a:xfrm>
              <a:off x="8183893" y="3765037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logic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153" name="그룹 152"/>
          <p:cNvGrpSpPr/>
          <p:nvPr/>
        </p:nvGrpSpPr>
        <p:grpSpPr>
          <a:xfrm>
            <a:off x="4644008" y="3861048"/>
            <a:ext cx="873697" cy="594066"/>
            <a:chOff x="8135888" y="3429000"/>
            <a:chExt cx="1008112" cy="648072"/>
          </a:xfrm>
        </p:grpSpPr>
        <p:sp>
          <p:nvSpPr>
            <p:cNvPr id="154" name="직사각형 153"/>
            <p:cNvSpPr/>
            <p:nvPr/>
          </p:nvSpPr>
          <p:spPr bwMode="auto">
            <a:xfrm>
              <a:off x="8135888" y="3429000"/>
              <a:ext cx="1008112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55" name="직사각형 154"/>
            <p:cNvSpPr/>
            <p:nvPr/>
          </p:nvSpPr>
          <p:spPr bwMode="auto">
            <a:xfrm>
              <a:off x="8183893" y="3765037"/>
              <a:ext cx="912101" cy="24002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logic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162" name="그룹 161"/>
          <p:cNvGrpSpPr/>
          <p:nvPr/>
        </p:nvGrpSpPr>
        <p:grpSpPr>
          <a:xfrm>
            <a:off x="6012160" y="5517232"/>
            <a:ext cx="936104" cy="594066"/>
            <a:chOff x="6228184" y="5229200"/>
            <a:chExt cx="1080120" cy="648072"/>
          </a:xfrm>
        </p:grpSpPr>
        <p:sp>
          <p:nvSpPr>
            <p:cNvPr id="33" name="직사각형 32"/>
            <p:cNvSpPr/>
            <p:nvPr/>
          </p:nvSpPr>
          <p:spPr bwMode="auto">
            <a:xfrm>
              <a:off x="6228184" y="5229200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Queue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59" name="직사각형 158"/>
            <p:cNvSpPr/>
            <p:nvPr/>
          </p:nvSpPr>
          <p:spPr bwMode="auto">
            <a:xfrm>
              <a:off x="6324196" y="5517232"/>
              <a:ext cx="912102" cy="2618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message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grpSp>
        <p:nvGrpSpPr>
          <p:cNvPr id="165" name="그룹 164"/>
          <p:cNvGrpSpPr/>
          <p:nvPr/>
        </p:nvGrpSpPr>
        <p:grpSpPr>
          <a:xfrm>
            <a:off x="7380312" y="5517232"/>
            <a:ext cx="936104" cy="594066"/>
            <a:chOff x="4283968" y="5661248"/>
            <a:chExt cx="1080120" cy="648072"/>
          </a:xfrm>
        </p:grpSpPr>
        <p:sp>
          <p:nvSpPr>
            <p:cNvPr id="166" name="직사각형 165"/>
            <p:cNvSpPr/>
            <p:nvPr/>
          </p:nvSpPr>
          <p:spPr bwMode="auto">
            <a:xfrm>
              <a:off x="4283968" y="5661248"/>
              <a:ext cx="1080120" cy="648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process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  <p:sp>
          <p:nvSpPr>
            <p:cNvPr id="167" name="직사각형 166"/>
            <p:cNvSpPr/>
            <p:nvPr/>
          </p:nvSpPr>
          <p:spPr bwMode="auto">
            <a:xfrm>
              <a:off x="4355976" y="5949280"/>
              <a:ext cx="936104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000" smtClean="0">
                  <a:latin typeface="Consolas" pitchFamily="49" charset="0"/>
                  <a:ea typeface="맑은 고딕" pitchFamily="50" charset="-127"/>
                  <a:cs typeface="Consolas" pitchFamily="49" charset="0"/>
                </a:rPr>
                <a:t>function</a:t>
              </a:r>
              <a:endParaRPr lang="ko-KR" altLang="en-US" sz="1000" smtClean="0">
                <a:latin typeface="Consolas" pitchFamily="49" charset="0"/>
                <a:ea typeface="맑은 고딕" pitchFamily="50" charset="-127"/>
                <a:cs typeface="Consolas" pitchFamily="49" charset="0"/>
              </a:endParaRPr>
            </a:p>
          </p:txBody>
        </p:sp>
      </p:grpSp>
      <p:sp>
        <p:nvSpPr>
          <p:cNvPr id="169" name="원통 168"/>
          <p:cNvSpPr/>
          <p:nvPr/>
        </p:nvSpPr>
        <p:spPr bwMode="auto">
          <a:xfrm>
            <a:off x="2699792" y="3645024"/>
            <a:ext cx="748883" cy="264029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DB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172" name="직선 연결선 171"/>
          <p:cNvCxnSpPr>
            <a:stCxn id="169" idx="2"/>
            <a:endCxn id="120" idx="3"/>
          </p:cNvCxnSpPr>
          <p:nvPr/>
        </p:nvCxnSpPr>
        <p:spPr bwMode="auto">
          <a:xfrm flipH="1" flipV="1">
            <a:off x="2349353" y="3359993"/>
            <a:ext cx="350439" cy="417046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직선 연결선 174"/>
          <p:cNvCxnSpPr>
            <a:stCxn id="169" idx="2"/>
            <a:endCxn id="108" idx="3"/>
          </p:cNvCxnSpPr>
          <p:nvPr/>
        </p:nvCxnSpPr>
        <p:spPr bwMode="auto">
          <a:xfrm flipH="1">
            <a:off x="2349353" y="3777039"/>
            <a:ext cx="350439" cy="447050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5" name="원통 184"/>
          <p:cNvSpPr/>
          <p:nvPr/>
        </p:nvSpPr>
        <p:spPr bwMode="auto">
          <a:xfrm>
            <a:off x="7380312" y="3693030"/>
            <a:ext cx="748883" cy="264029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00" smtClean="0">
                <a:latin typeface="Consolas" pitchFamily="49" charset="0"/>
                <a:ea typeface="맑은 고딕" pitchFamily="50" charset="-127"/>
                <a:cs typeface="Consolas" pitchFamily="49" charset="0"/>
              </a:rPr>
              <a:t>DB</a:t>
            </a:r>
            <a:endParaRPr lang="ko-KR" altLang="en-US" sz="1000" smtClean="0">
              <a:latin typeface="Consolas" pitchFamily="49" charset="0"/>
              <a:ea typeface="맑은 고딕" pitchFamily="50" charset="-127"/>
              <a:cs typeface="Consolas" pitchFamily="49" charset="0"/>
            </a:endParaRPr>
          </a:p>
        </p:txBody>
      </p:sp>
      <p:cxnSp>
        <p:nvCxnSpPr>
          <p:cNvPr id="187" name="직선 연결선 186"/>
          <p:cNvCxnSpPr/>
          <p:nvPr/>
        </p:nvCxnSpPr>
        <p:spPr bwMode="auto">
          <a:xfrm flipH="1" flipV="1">
            <a:off x="6948264" y="3825044"/>
            <a:ext cx="432048" cy="1"/>
          </a:xfrm>
          <a:prstGeom prst="line">
            <a:avLst/>
          </a:prstGeom>
          <a:ln>
            <a:solidFill>
              <a:schemeClr val="accent4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(박혜웅) 골프존 메모리캐쉬 적용 방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algn="ctr">
          <a:defRPr sz="1200" smtClean="0">
            <a:latin typeface="Consolas" pitchFamily="49" charset="0"/>
            <a:ea typeface="맑은 고딕" pitchFamily="50" charset="-127"/>
            <a:cs typeface="Consolas" pitchFamily="49" charset="0"/>
          </a:defRPr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solidFill>
            <a:srgbClr val="77777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16043</TotalTime>
  <Words>1346</Words>
  <Application>Microsoft Office PowerPoint</Application>
  <PresentationFormat>화면 슬라이드 쇼(4:3)</PresentationFormat>
  <Paragraphs>565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(박혜웅) 골프존 메모리캐쉬 적용 방안</vt:lpstr>
      <vt:lpstr>Message Driven Architecture  for Massive Service</vt:lpstr>
      <vt:lpstr>Massive Service</vt:lpstr>
      <vt:lpstr>No good solution for all cases</vt:lpstr>
      <vt:lpstr>Cloud Architecture</vt:lpstr>
      <vt:lpstr>What we need for Massive Service?</vt:lpstr>
      <vt:lpstr>What we need for Massive Service?</vt:lpstr>
      <vt:lpstr>What we need for 칼퇴근?</vt:lpstr>
      <vt:lpstr>What we need for 칼퇴근?</vt:lpstr>
      <vt:lpstr>many Kinds of Decoupling</vt:lpstr>
      <vt:lpstr>the steps of Decoupling (step1)</vt:lpstr>
      <vt:lpstr>the steps of Decoupling (step2)</vt:lpstr>
      <vt:lpstr>the steps of Decoupling (step3)</vt:lpstr>
      <vt:lpstr>Scale Out</vt:lpstr>
      <vt:lpstr>SEDA vs Message Driven Architecture</vt:lpstr>
      <vt:lpstr>code of Message Driven Architecture</vt:lpstr>
      <vt:lpstr>Summary</vt:lpstr>
      <vt:lpstr>Summary</vt:lpstr>
      <vt:lpstr>Appendix</vt:lpstr>
      <vt:lpstr>Single-thread vs Multi-thread</vt:lpstr>
    </vt:vector>
  </TitlesOfParts>
  <Company>미디어레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박혜웅</dc:creator>
  <cp:lastModifiedBy>bage</cp:lastModifiedBy>
  <cp:revision>4863</cp:revision>
  <cp:lastPrinted>2010-03-04T10:41:29Z</cp:lastPrinted>
  <dcterms:created xsi:type="dcterms:W3CDTF">2007-07-25T02:21:39Z</dcterms:created>
  <dcterms:modified xsi:type="dcterms:W3CDTF">2013-03-22T15:19:52Z</dcterms:modified>
</cp:coreProperties>
</file>