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92" r:id="rId2"/>
    <p:sldId id="290" r:id="rId3"/>
    <p:sldId id="282" r:id="rId4"/>
    <p:sldId id="288" r:id="rId5"/>
    <p:sldId id="287" r:id="rId6"/>
    <p:sldId id="291" r:id="rId7"/>
  </p:sldIdLst>
  <p:sldSz cx="9144000" cy="6858000" type="screen4x3"/>
  <p:notesSz cx="6797675" cy="98710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193E5"/>
    <a:srgbClr val="3A6BCE"/>
    <a:srgbClr val="CCECFF"/>
    <a:srgbClr val="99CCFF"/>
    <a:srgbClr val="006699"/>
    <a:srgbClr val="EAEAEA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271" autoAdjust="0"/>
    <p:restoredTop sz="97018" autoAdjust="0"/>
  </p:normalViewPr>
  <p:slideViewPr>
    <p:cSldViewPr>
      <p:cViewPr varScale="1">
        <p:scale>
          <a:sx n="118" d="100"/>
          <a:sy n="118" d="100"/>
        </p:scale>
        <p:origin x="-918" y="-102"/>
      </p:cViewPr>
      <p:guideLst>
        <p:guide orient="horz" pos="2160"/>
        <p:guide orient="horz" pos="527"/>
        <p:guide orient="horz" pos="890"/>
        <p:guide pos="2880"/>
        <p:guide pos="279"/>
        <p:guide pos="5465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990" y="-90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 smtClean="0"/>
            </a:lvl1pPr>
          </a:lstStyle>
          <a:p>
            <a:pPr>
              <a:defRPr/>
            </a:pPr>
            <a:fld id="{6B82C88F-A568-467E-94EA-4A84B5A44043}" type="datetimeFigureOut">
              <a:rPr lang="ko-KR" altLang="en-US"/>
              <a:pPr>
                <a:defRPr/>
              </a:pPr>
              <a:t>2011-07-08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1098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1C180BD-F9DB-4F35-8C1A-B78C6731EA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35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B35CA68-8F73-40AA-A747-D441FF6B50F5}" type="datetimeFigureOut">
              <a:rPr lang="ko-KR" altLang="en-US"/>
              <a:pPr>
                <a:defRPr/>
              </a:pPr>
              <a:t>2011-07-08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1363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606" y="4688485"/>
            <a:ext cx="5438464" cy="444222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1098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29605A9-6573-4E29-8EB8-0A9A8440D8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5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첫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2430578"/>
            <a:ext cx="7715304" cy="65563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27584" y="3216396"/>
            <a:ext cx="7715304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accent3"/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6452196"/>
            <a:ext cx="3240360" cy="360785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1200" b="1">
                <a:solidFill>
                  <a:schemeClr val="bg1">
                    <a:lumMod val="8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작성일</a:t>
            </a:r>
            <a:endParaRPr lang="en-US" altLang="ko-KR" smtClean="0"/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1" hasCustomPrompt="1"/>
          </p:nvPr>
        </p:nvSpPr>
        <p:spPr>
          <a:xfrm>
            <a:off x="5903640" y="6468471"/>
            <a:ext cx="3240360" cy="360785"/>
          </a:xfrm>
          <a:prstGeom prst="rect">
            <a:avLst/>
          </a:prstGeom>
        </p:spPr>
        <p:txBody>
          <a:bodyPr anchor="ctr"/>
          <a:lstStyle>
            <a:lvl1pPr algn="r">
              <a:buFontTx/>
              <a:buNone/>
              <a:defRPr sz="1200" b="1">
                <a:solidFill>
                  <a:schemeClr val="bg1">
                    <a:lumMod val="8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부서</a:t>
            </a:r>
            <a:r>
              <a:rPr lang="en-US" altLang="ko-KR" dirty="0" smtClean="0"/>
              <a:t>-</a:t>
            </a:r>
            <a:r>
              <a:rPr lang="ko-KR" altLang="en-US" dirty="0" smtClean="0"/>
              <a:t>작성자</a:t>
            </a:r>
            <a:endParaRPr lang="en-US" altLang="ko-KR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" name="제목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15304" cy="65563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3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부제목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715304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solidFill>
                  <a:schemeClr val="accent3"/>
                </a:solidFill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chemeClr val="accent3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solidFill>
                  <a:schemeClr val="accent3"/>
                </a:solidFill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chemeClr val="accent3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85794"/>
            <a:ext cx="8215370" cy="5218113"/>
          </a:xfrm>
          <a:prstGeom prst="rect">
            <a:avLst/>
          </a:prstGeom>
        </p:spPr>
        <p:txBody>
          <a:bodyPr anchor="t"/>
          <a:lstStyle>
            <a:lvl1pPr marL="514350" indent="-514350">
              <a:buFont typeface="+mj-lt"/>
              <a:buAutoNum type="romanUcPeriod"/>
              <a:defRPr sz="2400" b="1">
                <a:latin typeface="맑은 고딕" pitchFamily="50" charset="-127"/>
                <a:ea typeface="맑은 고딕" pitchFamily="50" charset="-127"/>
              </a:defRPr>
            </a:lvl1pPr>
            <a:lvl2pPr marL="800100" indent="-342900">
              <a:buFont typeface="+mj-lt"/>
              <a:buAutoNum type="arabicPeriod"/>
              <a:defRPr sz="2000" b="0">
                <a:latin typeface="맑은 고딕" pitchFamily="50" charset="-127"/>
                <a:ea typeface="맑은 고딕" pitchFamily="50" charset="-127"/>
              </a:defRPr>
            </a:lvl2pPr>
            <a:lvl3pPr marL="1257300" indent="-342900">
              <a:buFont typeface="+mj-lt"/>
              <a:buAutoNum type="arabicParenR"/>
              <a:defRPr sz="1800" b="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400" b="0">
                <a:latin typeface="맑은 고딕" pitchFamily="50" charset="-127"/>
                <a:ea typeface="맑은 고딕" pitchFamily="50" charset="-127"/>
              </a:defRPr>
            </a:lvl4pPr>
            <a:lvl5pPr>
              <a:defRPr sz="1400" b="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6900882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본문 빈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6900882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18488" cy="568863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맑은 고딕" pitchFamily="50" charset="-127"/>
                <a:ea typeface="맑은 고딕" pitchFamily="50" charset="-127"/>
              </a:defRPr>
            </a:lvl1pPr>
            <a:lvl2pPr>
              <a:defRPr sz="1600">
                <a:latin typeface="맑은 고딕" pitchFamily="50" charset="-127"/>
                <a:ea typeface="맑은 고딕" pitchFamily="50" charset="-127"/>
              </a:defRPr>
            </a:lvl2pPr>
            <a:lvl3pPr>
              <a:defRPr sz="1400">
                <a:latin typeface="맑은 고딕" pitchFamily="50" charset="-127"/>
                <a:ea typeface="맑은 고딕" pitchFamily="50" charset="-127"/>
              </a:defRPr>
            </a:lvl3pPr>
            <a:lvl4pPr>
              <a:defRPr sz="1200">
                <a:latin typeface="맑은 고딕" pitchFamily="50" charset="-127"/>
                <a:ea typeface="맑은 고딕" pitchFamily="50" charset="-127"/>
              </a:defRPr>
            </a:lvl4pPr>
            <a:lvl5pPr>
              <a:defRPr sz="12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6900882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kumimoji="1" lang="ko-KR" altLang="en-US" sz="28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3"/>
          <p:cNvSpPr>
            <a:spLocks noChangeArrowheads="1"/>
          </p:cNvSpPr>
          <p:nvPr userDrawn="1"/>
        </p:nvSpPr>
        <p:spPr bwMode="auto">
          <a:xfrm>
            <a:off x="0" y="-27384"/>
            <a:ext cx="9144000" cy="54867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216000" anchor="ctr"/>
          <a:lstStyle/>
          <a:p>
            <a:pPr>
              <a:lnSpc>
                <a:spcPct val="150000"/>
              </a:lnSpc>
            </a:pPr>
            <a:endParaRPr kumimoji="0" lang="ko-KR" altLang="en-US" sz="2400" b="1" dirty="0">
              <a:solidFill>
                <a:srgbClr val="FFC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bonvin.wordpress.com/2011/03/24/serving-small-static-files-which-server-to-use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wan.ch/" TargetMode="External"/><Relationship Id="rId2" Type="http://schemas.openxmlformats.org/officeDocument/2006/relationships/hyperlink" Target="http://wiki.nginx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varnish-cache.org/" TargetMode="External"/><Relationship Id="rId5" Type="http://schemas.openxmlformats.org/officeDocument/2006/relationships/hyperlink" Target="http://www.lighttpd.net/" TargetMode="External"/><Relationship Id="rId4" Type="http://schemas.openxmlformats.org/officeDocument/2006/relationships/hyperlink" Target="http://trafficserver.apache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Nginx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Nginx for scalable web services.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mtClean="0"/>
              <a:t>2011.07.08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smtClean="0"/>
              <a:t>박혜</a:t>
            </a:r>
            <a:r>
              <a:rPr lang="ko-KR" altLang="en-US"/>
              <a:t>웅</a:t>
            </a:r>
          </a:p>
        </p:txBody>
      </p:sp>
    </p:spTree>
    <p:extLst>
      <p:ext uri="{BB962C8B-B14F-4D97-AF65-F5344CB8AC3E}">
        <p14:creationId xmlns:p14="http://schemas.microsoft.com/office/powerpoint/2010/main" val="42000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다용도로 활용</a:t>
            </a:r>
            <a:endParaRPr lang="en-US" altLang="ko-KR" smtClean="0"/>
          </a:p>
          <a:p>
            <a:pPr lvl="1"/>
            <a:r>
              <a:rPr lang="en-US" altLang="ko-KR" smtClean="0"/>
              <a:t>Load Balancer</a:t>
            </a:r>
          </a:p>
          <a:p>
            <a:pPr lvl="1"/>
            <a:r>
              <a:rPr lang="en-US" altLang="ko-KR" smtClean="0"/>
              <a:t>Reverse Proxy</a:t>
            </a:r>
          </a:p>
          <a:p>
            <a:pPr lvl="1"/>
            <a:r>
              <a:rPr lang="en-US" altLang="ko-KR" smtClean="0"/>
              <a:t>Web server</a:t>
            </a:r>
          </a:p>
          <a:p>
            <a:pPr lvl="1"/>
            <a:r>
              <a:rPr lang="en-US" altLang="ko-KR" smtClean="0"/>
              <a:t>WAS (PHP, Python)</a:t>
            </a:r>
          </a:p>
          <a:p>
            <a:pPr lvl="1"/>
            <a:r>
              <a:rPr lang="en-US" altLang="ko-KR" smtClean="0"/>
              <a:t>Streaming Server</a:t>
            </a:r>
          </a:p>
          <a:p>
            <a:pPr lvl="1"/>
            <a:endParaRPr lang="en-US" altLang="ko-KR" smtClean="0"/>
          </a:p>
          <a:p>
            <a:r>
              <a:rPr lang="ko-KR" altLang="en-US" smtClean="0"/>
              <a:t>검증된 </a:t>
            </a:r>
            <a:r>
              <a:rPr lang="en-US" altLang="ko-KR" smtClean="0"/>
              <a:t>S/W</a:t>
            </a:r>
          </a:p>
          <a:p>
            <a:pPr lvl="1"/>
            <a:r>
              <a:rPr lang="en-US" altLang="ko-KR" smtClean="0"/>
              <a:t>WordPress, Hulu, Github, Ohloh, SourceForge </a:t>
            </a:r>
            <a:r>
              <a:rPr lang="ko-KR" altLang="en-US" smtClean="0"/>
              <a:t>등에서 사용 중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외부 벤치마크에 의하면</a:t>
            </a:r>
            <a:r>
              <a:rPr lang="en-US" altLang="ko-KR" smtClean="0"/>
              <a:t>, CPU/Memory </a:t>
            </a:r>
            <a:r>
              <a:rPr lang="ko-KR" altLang="en-US" smtClean="0"/>
              <a:t>점유율 대비 최상의 성능을 보임</a:t>
            </a:r>
            <a:r>
              <a:rPr lang="en-US" altLang="ko-KR" smtClean="0"/>
              <a:t>.</a:t>
            </a:r>
          </a:p>
          <a:p>
            <a:pPr lvl="1"/>
            <a:endParaRPr lang="en-US" altLang="ko-KR" smtClean="0"/>
          </a:p>
          <a:p>
            <a:r>
              <a:rPr lang="ko-KR" altLang="en-US" smtClean="0"/>
              <a:t>오픈 소스 사용</a:t>
            </a:r>
            <a:endParaRPr lang="en-US" altLang="ko-KR" smtClean="0"/>
          </a:p>
          <a:p>
            <a:pPr lvl="1"/>
            <a:r>
              <a:rPr lang="ko-KR" altLang="en-US" smtClean="0"/>
              <a:t>유지보수 비용 최소화</a:t>
            </a:r>
            <a:r>
              <a:rPr lang="en-US" altLang="ko-KR" smtClean="0"/>
              <a:t>.</a:t>
            </a:r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웹서비스를 위한 </a:t>
            </a:r>
            <a:r>
              <a:rPr lang="en-US" altLang="ko-KR" smtClean="0"/>
              <a:t>Nginx </a:t>
            </a:r>
            <a:r>
              <a:rPr lang="ko-KR" altLang="en-US" smtClean="0"/>
              <a:t>도입의 필요성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Reference URL</a:t>
            </a:r>
            <a:endParaRPr lang="ko-KR" altLang="ko-KR" smtClean="0"/>
          </a:p>
          <a:p>
            <a:pPr lvl="1"/>
            <a:r>
              <a:rPr lang="en-US" altLang="ko-KR" u="sng" smtClean="0">
                <a:hlinkClick r:id="rId2"/>
              </a:rPr>
              <a:t>http://nbonvin.wordpress.com/2011/03/24/serving-small-static-files-which-server-to-use/</a:t>
            </a:r>
            <a:endParaRPr lang="ko-KR" altLang="ko-KR" smtClean="0"/>
          </a:p>
          <a:p>
            <a:pPr>
              <a:buNone/>
            </a:pPr>
            <a:r>
              <a:rPr lang="en-US" altLang="ko-KR" smtClean="0"/>
              <a:t> </a:t>
            </a:r>
            <a:endParaRPr lang="ko-KR" altLang="ko-KR" smtClean="0"/>
          </a:p>
          <a:p>
            <a:r>
              <a:rPr lang="en-US" altLang="ko-KR" b="1" smtClean="0"/>
              <a:t>Test Bed</a:t>
            </a:r>
            <a:endParaRPr lang="ko-KR" altLang="ko-KR" smtClean="0"/>
          </a:p>
          <a:p>
            <a:pPr lvl="1"/>
            <a:r>
              <a:rPr lang="en-US" altLang="ko-KR" smtClean="0"/>
              <a:t>Intel Core i3 – 370M @ 2.4 Ghz</a:t>
            </a:r>
            <a:endParaRPr lang="ko-KR" altLang="ko-KR" smtClean="0"/>
          </a:p>
          <a:p>
            <a:pPr lvl="1"/>
            <a:r>
              <a:rPr lang="en-US" altLang="ko-KR" smtClean="0"/>
              <a:t>Hard drive 5400 rpm</a:t>
            </a:r>
            <a:endParaRPr lang="ko-KR" altLang="ko-KR" smtClean="0"/>
          </a:p>
          <a:p>
            <a:pPr lvl="1"/>
            <a:r>
              <a:rPr lang="en-US" altLang="ko-KR" smtClean="0"/>
              <a:t>Memory: 4GB DDR3 1066MHz)</a:t>
            </a:r>
            <a:endParaRPr lang="ko-KR" altLang="ko-KR" smtClean="0"/>
          </a:p>
          <a:p>
            <a:pPr lvl="1"/>
            <a:r>
              <a:rPr lang="en-US" altLang="ko-KR" smtClean="0"/>
              <a:t>OS: Ubuntu 10.10 64 bit (kernel 2.6.35)</a:t>
            </a:r>
            <a:endParaRPr lang="ko-KR" altLang="ko-KR" smtClean="0"/>
          </a:p>
          <a:p>
            <a:pPr lvl="1"/>
            <a:r>
              <a:rPr lang="en-US" altLang="ko-KR" smtClean="0"/>
              <a:t>Web Object: String 100 bytes</a:t>
            </a:r>
            <a:endParaRPr lang="ko-KR" altLang="ko-KR" smtClean="0"/>
          </a:p>
          <a:p>
            <a:pPr>
              <a:buNone/>
            </a:pPr>
            <a:r>
              <a:rPr lang="en-US" altLang="ko-KR" smtClean="0"/>
              <a:t> </a:t>
            </a:r>
            <a:endParaRPr lang="ko-KR" altLang="ko-KR" smtClean="0"/>
          </a:p>
          <a:p>
            <a:r>
              <a:rPr lang="en-US" altLang="ko-KR" b="1" smtClean="0"/>
              <a:t> S/W versions</a:t>
            </a:r>
            <a:endParaRPr lang="ko-KR" altLang="ko-KR" smtClean="0"/>
          </a:p>
          <a:p>
            <a:pPr lvl="1"/>
            <a:r>
              <a:rPr lang="en-US" altLang="ko-KR" smtClean="0"/>
              <a:t>Nginx: 0.7.67-3ubuntu1 (64 bit)</a:t>
            </a:r>
            <a:endParaRPr lang="ko-KR" altLang="ko-KR" smtClean="0"/>
          </a:p>
          <a:p>
            <a:pPr lvl="1"/>
            <a:r>
              <a:rPr lang="en-US" altLang="ko-KR" smtClean="0"/>
              <a:t>Varnish:  2.1.3-7ubuntu0.1 (64 bit)</a:t>
            </a:r>
            <a:endParaRPr lang="ko-KR" altLang="ko-KR" smtClean="0"/>
          </a:p>
          <a:p>
            <a:pPr lvl="1"/>
            <a:r>
              <a:rPr lang="en-US" altLang="ko-KR" smtClean="0"/>
              <a:t>G-WAN: 2.1.20 (32 bit)</a:t>
            </a:r>
            <a:endParaRPr lang="ko-KR" altLang="ko-KR" smtClean="0"/>
          </a:p>
          <a:p>
            <a:pPr lvl="1"/>
            <a:r>
              <a:rPr lang="en-US" altLang="ko-KR" smtClean="0"/>
              <a:t>Lighttpd: 1.4.26-3ubuntu2 (64 bit)</a:t>
            </a:r>
            <a:endParaRPr lang="ko-KR" altLang="ko-KR" smtClean="0"/>
          </a:p>
          <a:p>
            <a:pPr lvl="1"/>
            <a:r>
              <a:rPr lang="en-US" altLang="ko-KR" smtClean="0"/>
              <a:t>Apache Traffic Server: 2.1.7-unstable (64 bit)</a:t>
            </a: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Benchmark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Benchmark</a:t>
            </a:r>
            <a:endParaRPr lang="ko-KR" altLang="en-US"/>
          </a:p>
        </p:txBody>
      </p:sp>
      <p:pic>
        <p:nvPicPr>
          <p:cNvPr id="5" name="그림 4" descr="http://nbonvin.files.wordpress.com/2011/03/max2.png?w=630&amp;h=4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548680"/>
            <a:ext cx="432048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그림 5" descr="http://nbonvin.files.wordpress.com/2011/03/cpu2.png?w=630&amp;h=4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17032"/>
            <a:ext cx="417646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6" descr="http://nbonvin.files.wordpress.com/2011/03/mem2.png?w=630&amp;h=4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717032"/>
            <a:ext cx="41399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 descr="http://nbonvin.files.wordpress.com/2011/03/avg2.png?w=630&amp;h=4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48680"/>
            <a:ext cx="41399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직선 연결선 9"/>
          <p:cNvCxnSpPr/>
          <p:nvPr/>
        </p:nvCxnSpPr>
        <p:spPr bwMode="auto">
          <a:xfrm>
            <a:off x="179512" y="3717032"/>
            <a:ext cx="8712968" cy="0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 rot="5400000">
            <a:off x="1511659" y="3537012"/>
            <a:ext cx="5832648" cy="1"/>
          </a:xfrm>
          <a:prstGeom prst="line">
            <a:avLst/>
          </a:prstGeom>
          <a:solidFill>
            <a:srgbClr val="DDDDDD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Test Result</a:t>
            </a:r>
            <a:endParaRPr lang="ko-KR" altLang="ko-KR" smtClean="0"/>
          </a:p>
          <a:p>
            <a:pPr lvl="1"/>
            <a:r>
              <a:rPr lang="en-US" altLang="ko-KR" b="1"/>
              <a:t>NginX </a:t>
            </a:r>
            <a:r>
              <a:rPr lang="en-US" altLang="ko-KR"/>
              <a:t>(</a:t>
            </a:r>
            <a:r>
              <a:rPr lang="en-US" altLang="ko-KR" u="sng">
                <a:hlinkClick r:id="rId2"/>
              </a:rPr>
              <a:t>http://wiki.nginx.org/</a:t>
            </a:r>
            <a:r>
              <a:rPr lang="en-US" altLang="ko-KR"/>
              <a:t>): </a:t>
            </a:r>
            <a:r>
              <a:rPr lang="ko-KR" altLang="ko-KR"/>
              <a:t>중상의 성능이며</a:t>
            </a:r>
            <a:r>
              <a:rPr lang="en-US" altLang="ko-KR"/>
              <a:t>, </a:t>
            </a:r>
            <a:r>
              <a:rPr lang="ko-KR" altLang="ko-KR"/>
              <a:t>메모리 사용량이 매우 </a:t>
            </a:r>
            <a:r>
              <a:rPr lang="ko-KR" altLang="ko-KR" smtClean="0"/>
              <a:t>작음</a:t>
            </a:r>
            <a:endParaRPr lang="en-US" altLang="ko-KR" smtClean="0"/>
          </a:p>
          <a:p>
            <a:pPr lvl="1"/>
            <a:r>
              <a:rPr lang="en-US" altLang="ko-KR" b="1" smtClean="0"/>
              <a:t>G-WAN </a:t>
            </a:r>
            <a:r>
              <a:rPr lang="en-US" altLang="ko-KR" smtClean="0"/>
              <a:t>(</a:t>
            </a:r>
            <a:r>
              <a:rPr lang="en-US" altLang="ko-KR" u="sng" smtClean="0">
                <a:hlinkClick r:id="rId3"/>
              </a:rPr>
              <a:t>http://www.gwan.ch/</a:t>
            </a:r>
            <a:r>
              <a:rPr lang="en-US" altLang="ko-KR" smtClean="0"/>
              <a:t>): </a:t>
            </a:r>
            <a:r>
              <a:rPr lang="ko-KR" altLang="ko-KR" smtClean="0"/>
              <a:t>성능 가장 좋으나 동접자에 따라 </a:t>
            </a:r>
            <a:r>
              <a:rPr lang="en-US" altLang="ko-KR" smtClean="0"/>
              <a:t>CPU</a:t>
            </a:r>
            <a:r>
              <a:rPr lang="ko-KR" altLang="ko-KR" smtClean="0"/>
              <a:t>사용량이 지속적으로 증가</a:t>
            </a:r>
            <a:r>
              <a:rPr lang="en-US" altLang="ko-KR" smtClean="0"/>
              <a:t>. </a:t>
            </a:r>
            <a:r>
              <a:rPr lang="ko-KR" altLang="en-US" smtClean="0"/>
              <a:t>아직 검증된 시스템이 아님</a:t>
            </a:r>
            <a:r>
              <a:rPr lang="en-US" altLang="ko-KR" smtClean="0"/>
              <a:t>.</a:t>
            </a:r>
            <a:endParaRPr lang="ko-KR" altLang="ko-KR" smtClean="0"/>
          </a:p>
          <a:p>
            <a:pPr lvl="1"/>
            <a:r>
              <a:rPr lang="en-US" altLang="ko-KR" b="1" smtClean="0"/>
              <a:t>Apache Traffic Server</a:t>
            </a:r>
            <a:r>
              <a:rPr lang="en-US" altLang="ko-KR" smtClean="0"/>
              <a:t> (</a:t>
            </a:r>
            <a:r>
              <a:rPr lang="en-US" altLang="ko-KR" u="sng" smtClean="0">
                <a:hlinkClick r:id="rId4"/>
              </a:rPr>
              <a:t>http://trafficserver.apache.org/</a:t>
            </a:r>
            <a:r>
              <a:rPr lang="en-US" altLang="ko-KR" smtClean="0"/>
              <a:t>): </a:t>
            </a:r>
            <a:r>
              <a:rPr lang="ko-KR" altLang="ko-KR" smtClean="0"/>
              <a:t>중상의 성능</a:t>
            </a:r>
          </a:p>
          <a:p>
            <a:pPr lvl="1"/>
            <a:r>
              <a:rPr lang="en-US" altLang="ko-KR" b="1" smtClean="0"/>
              <a:t>Lighttpd</a:t>
            </a:r>
            <a:r>
              <a:rPr lang="en-US" altLang="ko-KR" smtClean="0"/>
              <a:t> (</a:t>
            </a:r>
            <a:r>
              <a:rPr lang="en-US" altLang="ko-KR" u="sng" smtClean="0">
                <a:hlinkClick r:id="rId5"/>
              </a:rPr>
              <a:t>http://www.lighttpd.net/</a:t>
            </a:r>
            <a:r>
              <a:rPr lang="en-US" altLang="ko-KR" smtClean="0"/>
              <a:t>): </a:t>
            </a:r>
            <a:r>
              <a:rPr lang="ko-KR" altLang="ko-KR" smtClean="0"/>
              <a:t>중상의 성능</a:t>
            </a:r>
          </a:p>
          <a:p>
            <a:pPr lvl="1"/>
            <a:r>
              <a:rPr lang="en-US" altLang="ko-KR" b="1" smtClean="0"/>
              <a:t>Varnish Cache</a:t>
            </a:r>
            <a:r>
              <a:rPr lang="en-US" altLang="ko-KR" smtClean="0"/>
              <a:t> (</a:t>
            </a:r>
            <a:r>
              <a:rPr lang="en-US" altLang="ko-KR" u="sng" smtClean="0">
                <a:hlinkClick r:id="rId6"/>
              </a:rPr>
              <a:t>http://www.varnish-cache.org/</a:t>
            </a:r>
            <a:r>
              <a:rPr lang="en-US" altLang="ko-KR" smtClean="0"/>
              <a:t>): </a:t>
            </a:r>
            <a:r>
              <a:rPr lang="ko-KR" altLang="ko-KR" smtClean="0"/>
              <a:t>다른 서버보다 성능이</a:t>
            </a:r>
            <a:r>
              <a:rPr lang="en-US" altLang="ko-KR" smtClean="0"/>
              <a:t> 1/2 </a:t>
            </a:r>
            <a:r>
              <a:rPr lang="ko-KR" altLang="ko-KR" smtClean="0"/>
              <a:t>수준</a:t>
            </a:r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Benchmark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Load Balancer</a:t>
            </a:r>
            <a:r>
              <a:rPr lang="ko-KR" altLang="en-US" smtClean="0"/>
              <a:t>로 사용할 경우</a:t>
            </a:r>
            <a:r>
              <a:rPr lang="en-US" altLang="ko-KR" smtClean="0"/>
              <a:t>, </a:t>
            </a:r>
            <a:r>
              <a:rPr lang="ko-KR" altLang="en-US" smtClean="0"/>
              <a:t>서버의 현재 부하도 고려해야 하나</a:t>
            </a:r>
            <a:r>
              <a:rPr lang="en-US" altLang="ko-KR" smtClean="0"/>
              <a:t>?</a:t>
            </a:r>
          </a:p>
          <a:p>
            <a:pPr lvl="1"/>
            <a:r>
              <a:rPr lang="en-US" altLang="ko-KR" smtClean="0"/>
              <a:t>Nginx </a:t>
            </a:r>
            <a:r>
              <a:rPr lang="ko-KR" altLang="en-US" smtClean="0"/>
              <a:t>는 단순한 </a:t>
            </a:r>
            <a:r>
              <a:rPr lang="en-US" altLang="ko-KR" smtClean="0"/>
              <a:t>Round-Robin </a:t>
            </a:r>
            <a:r>
              <a:rPr lang="ko-KR" altLang="en-US" smtClean="0"/>
              <a:t>방식이므로</a:t>
            </a:r>
            <a:r>
              <a:rPr lang="en-US" altLang="ko-KR" smtClean="0"/>
              <a:t>, </a:t>
            </a:r>
            <a:r>
              <a:rPr lang="ko-KR" altLang="en-US" smtClean="0"/>
              <a:t>서버의 부하까지 고려할 수 없다</a:t>
            </a:r>
            <a:r>
              <a:rPr lang="en-US" altLang="ko-KR" smtClean="0"/>
              <a:t>.</a:t>
            </a:r>
          </a:p>
          <a:p>
            <a:endParaRPr lang="en-US" altLang="ko-KR" smtClean="0"/>
          </a:p>
          <a:p>
            <a:r>
              <a:rPr lang="en-US" altLang="ko-KR" smtClean="0"/>
              <a:t>WAS</a:t>
            </a:r>
            <a:r>
              <a:rPr lang="ko-KR" altLang="en-US" smtClean="0"/>
              <a:t>로 사용할 경우</a:t>
            </a:r>
            <a:r>
              <a:rPr lang="en-US" altLang="ko-KR" smtClean="0"/>
              <a:t>, JSP/JAVA, ASP</a:t>
            </a:r>
            <a:r>
              <a:rPr lang="ko-KR" altLang="en-US" smtClean="0"/>
              <a:t>를 지원해야 하는가</a:t>
            </a:r>
            <a:r>
              <a:rPr lang="en-US" altLang="ko-KR" smtClean="0"/>
              <a:t>?</a:t>
            </a:r>
          </a:p>
          <a:p>
            <a:pPr lvl="1"/>
            <a:r>
              <a:rPr lang="en-US" altLang="ko-KR" smtClean="0"/>
              <a:t>Nginx</a:t>
            </a:r>
            <a:r>
              <a:rPr lang="ko-KR" altLang="en-US" smtClean="0"/>
              <a:t>는 </a:t>
            </a:r>
            <a:r>
              <a:rPr lang="en-US" altLang="ko-KR" smtClean="0"/>
              <a:t>JSP/JAVA, ASP </a:t>
            </a:r>
            <a:r>
              <a:rPr lang="ko-KR" altLang="en-US" smtClean="0"/>
              <a:t>를 지원하는 모듈이 현재 없다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현재 </a:t>
            </a:r>
            <a:r>
              <a:rPr lang="en-US" altLang="ko-KR" smtClean="0"/>
              <a:t>Nginx</a:t>
            </a:r>
            <a:r>
              <a:rPr lang="ko-KR" altLang="en-US" smtClean="0"/>
              <a:t>는 </a:t>
            </a:r>
            <a:r>
              <a:rPr lang="en-US" altLang="ko-KR" smtClean="0"/>
              <a:t>PHP, Python</a:t>
            </a:r>
            <a:r>
              <a:rPr lang="ko-KR" altLang="en-US" smtClean="0"/>
              <a:t>등을 지원한다</a:t>
            </a:r>
            <a:r>
              <a:rPr lang="en-US" altLang="ko-KR" smtClean="0"/>
              <a:t>.</a:t>
            </a:r>
          </a:p>
          <a:p>
            <a:pPr lvl="1"/>
            <a:endParaRPr lang="en-US" altLang="ko-KR" smtClean="0"/>
          </a:p>
          <a:p>
            <a:r>
              <a:rPr lang="en-US" altLang="ko-KR" smtClean="0"/>
              <a:t>Reverse Proxy</a:t>
            </a:r>
            <a:r>
              <a:rPr lang="ko-KR" altLang="en-US" smtClean="0"/>
              <a:t>로 사용할 경우</a:t>
            </a:r>
            <a:r>
              <a:rPr lang="en-US" altLang="ko-KR" smtClean="0"/>
              <a:t>, </a:t>
            </a:r>
            <a:r>
              <a:rPr lang="ko-KR" altLang="en-US"/>
              <a:t>무엇을 캐시로 사용할 </a:t>
            </a:r>
            <a:r>
              <a:rPr lang="ko-KR" altLang="en-US" smtClean="0"/>
              <a:t>것인가</a:t>
            </a:r>
            <a:r>
              <a:rPr lang="en-US" altLang="ko-KR" smtClean="0"/>
              <a:t>?</a:t>
            </a:r>
          </a:p>
          <a:p>
            <a:pPr lvl="1"/>
            <a:r>
              <a:rPr lang="ko-KR" altLang="en-US" smtClean="0"/>
              <a:t>자체 지원되는 파일 캐시를 사용하는 것이 가장 쉬운 방법이다</a:t>
            </a:r>
            <a:r>
              <a:rPr lang="en-US" altLang="ko-KR" smtClean="0"/>
              <a:t>. </a:t>
            </a:r>
          </a:p>
          <a:p>
            <a:pPr lvl="1"/>
            <a:r>
              <a:rPr lang="ko-KR" altLang="en-US" smtClean="0"/>
              <a:t>설정파일만으로 </a:t>
            </a:r>
            <a:r>
              <a:rPr lang="en-US" altLang="ko-KR" smtClean="0"/>
              <a:t>Memcached</a:t>
            </a:r>
            <a:r>
              <a:rPr lang="ko-KR" altLang="en-US" smtClean="0"/>
              <a:t>와 연동할 수 있지만</a:t>
            </a:r>
            <a:r>
              <a:rPr lang="en-US" altLang="ko-KR" smtClean="0"/>
              <a:t>, set </a:t>
            </a:r>
            <a:r>
              <a:rPr lang="ko-KR" altLang="en-US" smtClean="0"/>
              <a:t>은 별도로 처리해야 한다</a:t>
            </a:r>
            <a:r>
              <a:rPr lang="en-US" altLang="ko-KR" smtClean="0"/>
              <a:t>.</a:t>
            </a:r>
          </a:p>
          <a:p>
            <a:endParaRPr lang="en-US" altLang="ko-KR" smtClean="0"/>
          </a:p>
          <a:p>
            <a:r>
              <a:rPr lang="ko-KR" altLang="en-US" smtClean="0"/>
              <a:t>스트리밍 데이타의 클라이언트</a:t>
            </a:r>
            <a:r>
              <a:rPr lang="en-US" altLang="ko-KR" smtClean="0"/>
              <a:t>(</a:t>
            </a:r>
            <a:r>
              <a:rPr lang="ko-KR" altLang="en-US" smtClean="0"/>
              <a:t>브라우저</a:t>
            </a:r>
            <a:r>
              <a:rPr lang="en-US" altLang="ko-KR" smtClean="0"/>
              <a:t>) </a:t>
            </a:r>
            <a:r>
              <a:rPr lang="ko-KR" altLang="en-US" smtClean="0"/>
              <a:t>캐시를 허용하는가</a:t>
            </a:r>
            <a:r>
              <a:rPr lang="en-US" altLang="ko-KR" smtClean="0"/>
              <a:t>?</a:t>
            </a:r>
          </a:p>
          <a:p>
            <a:pPr lvl="1"/>
            <a:r>
              <a:rPr lang="ko-KR" altLang="en-US" smtClean="0"/>
              <a:t>허용하는 경우</a:t>
            </a:r>
            <a:r>
              <a:rPr lang="en-US" altLang="ko-KR" smtClean="0"/>
              <a:t>, </a:t>
            </a:r>
            <a:r>
              <a:rPr lang="ko-KR" altLang="en-US" smtClean="0"/>
              <a:t>공개였던 동영상을 비공개로 수정하여도 이미 한 번 보았다면</a:t>
            </a:r>
            <a:r>
              <a:rPr lang="en-US" altLang="ko-KR" smtClean="0"/>
              <a:t>(</a:t>
            </a:r>
            <a:r>
              <a:rPr lang="ko-KR" altLang="en-US" smtClean="0"/>
              <a:t>다운 받았다면</a:t>
            </a:r>
            <a:r>
              <a:rPr lang="en-US" altLang="ko-KR" smtClean="0"/>
              <a:t>), </a:t>
            </a:r>
            <a:r>
              <a:rPr lang="ko-KR" altLang="en-US" smtClean="0"/>
              <a:t>다시 볼 수 있다</a:t>
            </a:r>
            <a:r>
              <a:rPr lang="en-US" altLang="ko-KR" smtClean="0"/>
              <a:t>.</a:t>
            </a:r>
          </a:p>
          <a:p>
            <a:endParaRPr lang="en-US" altLang="ko-KR" smtClean="0"/>
          </a:p>
          <a:p>
            <a:pPr lvl="1"/>
            <a:endParaRPr lang="en-US" altLang="ko-KR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결정해야 할 요구 사항들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(박혜웅) 골프존 메모리캐쉬 적용 방안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mtClean="0">
            <a:latin typeface="맑은 고딕" pitchFamily="50" charset="-127"/>
            <a:ea typeface="맑은 고딕" pitchFamily="50" charset="-127"/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14203</TotalTime>
  <Words>261</Words>
  <Application>Microsoft Office PowerPoint</Application>
  <PresentationFormat>화면 슬라이드 쇼(4:3)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(박혜웅) 골프존 메모리캐쉬 적용 방안</vt:lpstr>
      <vt:lpstr>Nginx</vt:lpstr>
      <vt:lpstr>웹서비스를 위한 Nginx 도입의 필요성</vt:lpstr>
      <vt:lpstr>Benchmark</vt:lpstr>
      <vt:lpstr>Benchmark</vt:lpstr>
      <vt:lpstr>Benchmark</vt:lpstr>
      <vt:lpstr>결정해야 할 요구 사항들</vt:lpstr>
    </vt:vector>
  </TitlesOfParts>
  <Company>미디어레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박혜웅</dc:creator>
  <cp:lastModifiedBy>bage</cp:lastModifiedBy>
  <cp:revision>4003</cp:revision>
  <cp:lastPrinted>2010-03-04T10:41:29Z</cp:lastPrinted>
  <dcterms:created xsi:type="dcterms:W3CDTF">2007-07-25T02:21:39Z</dcterms:created>
  <dcterms:modified xsi:type="dcterms:W3CDTF">2011-07-07T16:29:22Z</dcterms:modified>
</cp:coreProperties>
</file>