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86" r:id="rId2"/>
    <p:sldId id="291" r:id="rId3"/>
    <p:sldId id="289" r:id="rId4"/>
    <p:sldId id="290" r:id="rId5"/>
  </p:sldIdLst>
  <p:sldSz cx="9144000" cy="6858000" type="screen4x3"/>
  <p:notesSz cx="6662738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6193E5"/>
    <a:srgbClr val="3A6BCE"/>
    <a:srgbClr val="CCECFF"/>
    <a:srgbClr val="99CCFF"/>
    <a:srgbClr val="006699"/>
    <a:srgbClr val="EAEAEA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9225" autoAdjust="0"/>
  </p:normalViewPr>
  <p:slideViewPr>
    <p:cSldViewPr>
      <p:cViewPr varScale="1">
        <p:scale>
          <a:sx n="116" d="100"/>
          <a:sy n="116" d="100"/>
        </p:scale>
        <p:origin x="-1524" y="-108"/>
      </p:cViewPr>
      <p:guideLst>
        <p:guide orient="horz" pos="2160"/>
        <p:guide orient="horz" pos="527"/>
        <p:guide orient="horz" pos="890"/>
        <p:guide pos="2880"/>
        <p:guide pos="279"/>
        <p:guide pos="5465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990" y="-90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6499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4652" y="1"/>
            <a:ext cx="2886499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 smtClean="0"/>
            </a:lvl1pPr>
          </a:lstStyle>
          <a:p>
            <a:pPr>
              <a:defRPr/>
            </a:pPr>
            <a:fld id="{6B82C88F-A568-467E-94EA-4A84B5A44043}" type="datetimeFigureOut">
              <a:rPr lang="ko-KR" altLang="en-US"/>
              <a:pPr>
                <a:defRPr/>
              </a:pPr>
              <a:t>2011-12-02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86499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4652" y="9428164"/>
            <a:ext cx="2886499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1C180BD-F9DB-4F35-8C1A-B78C6731EA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6708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6499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4652" y="1"/>
            <a:ext cx="2886499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B35CA68-8F73-40AA-A747-D441FF6B50F5}" type="datetimeFigureOut">
              <a:rPr lang="ko-KR" altLang="en-US"/>
              <a:pPr>
                <a:defRPr/>
              </a:pPr>
              <a:t>2011-12-02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6125"/>
            <a:ext cx="4957762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115" y="4714876"/>
            <a:ext cx="5330508" cy="4467225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6499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4652" y="9428164"/>
            <a:ext cx="2886499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29605A9-6573-4E29-8EB8-0A9A8440D8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28286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첫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27584" y="2430578"/>
            <a:ext cx="7715304" cy="107043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제목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827584" y="3648444"/>
            <a:ext cx="7715304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accent6"/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부제목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6452196"/>
            <a:ext cx="3240360" cy="360785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1200" b="1">
                <a:solidFill>
                  <a:schemeClr val="bg1">
                    <a:lumMod val="8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작성일</a:t>
            </a:r>
            <a:endParaRPr lang="en-US" altLang="ko-KR" smtClean="0"/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1" hasCustomPrompt="1"/>
          </p:nvPr>
        </p:nvSpPr>
        <p:spPr>
          <a:xfrm>
            <a:off x="5903640" y="6468471"/>
            <a:ext cx="3240360" cy="360785"/>
          </a:xfrm>
          <a:prstGeom prst="rect">
            <a:avLst/>
          </a:prstGeom>
        </p:spPr>
        <p:txBody>
          <a:bodyPr anchor="ctr"/>
          <a:lstStyle>
            <a:lvl1pPr algn="r">
              <a:buFontTx/>
              <a:buNone/>
              <a:defRPr sz="1200" b="1">
                <a:solidFill>
                  <a:schemeClr val="bg1">
                    <a:lumMod val="8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작성자</a:t>
            </a:r>
            <a:endParaRPr lang="en-US" altLang="ko-KR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620688"/>
            <a:ext cx="8215370" cy="6120680"/>
          </a:xfrm>
          <a:prstGeom prst="rect">
            <a:avLst/>
          </a:prstGeom>
        </p:spPr>
        <p:txBody>
          <a:bodyPr anchor="t"/>
          <a:lstStyle>
            <a:lvl1pPr marL="514350" indent="-514350">
              <a:buFont typeface="+mj-lt"/>
              <a:buAutoNum type="romanUcPeriod"/>
              <a:defRPr sz="2400" b="1">
                <a:latin typeface="맑은 고딕" pitchFamily="50" charset="-127"/>
                <a:ea typeface="맑은 고딕" pitchFamily="50" charset="-127"/>
              </a:defRPr>
            </a:lvl1pPr>
            <a:lvl2pPr marL="800100" indent="-342900">
              <a:buFont typeface="+mj-lt"/>
              <a:buAutoNum type="arabicPeriod"/>
              <a:defRPr sz="2000" b="0">
                <a:latin typeface="맑은 고딕" pitchFamily="50" charset="-127"/>
                <a:ea typeface="맑은 고딕" pitchFamily="50" charset="-127"/>
              </a:defRPr>
            </a:lvl2pPr>
            <a:lvl3pPr marL="1257300" indent="-342900">
              <a:buFont typeface="+mj-lt"/>
              <a:buAutoNum type="arabicParenR"/>
              <a:defRPr sz="1800" b="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400" b="0">
                <a:latin typeface="맑은 고딕" pitchFamily="50" charset="-127"/>
                <a:ea typeface="맑은 고딕" pitchFamily="50" charset="-127"/>
              </a:defRPr>
            </a:lvl4pPr>
            <a:lvl5pPr>
              <a:defRPr sz="1400" b="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" name="제목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15304" cy="65563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3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부제목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715304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본문 빈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579296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18488" cy="583264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맑은 고딕" pitchFamily="50" charset="-127"/>
                <a:ea typeface="맑은 고딕" pitchFamily="50" charset="-127"/>
              </a:defRPr>
            </a:lvl1pPr>
            <a:lvl2pPr>
              <a:defRPr sz="1400">
                <a:latin typeface="맑은 고딕" pitchFamily="50" charset="-127"/>
                <a:ea typeface="맑은 고딕" pitchFamily="50" charset="-127"/>
              </a:defRPr>
            </a:lvl2pPr>
            <a:lvl3pPr>
              <a:defRPr sz="1200">
                <a:latin typeface="맑은 고딕" pitchFamily="50" charset="-127"/>
                <a:ea typeface="맑은 고딕" pitchFamily="50" charset="-127"/>
              </a:defRPr>
            </a:lvl3pPr>
            <a:lvl4pPr>
              <a:defRPr sz="1200">
                <a:latin typeface="맑은 고딕" pitchFamily="50" charset="-127"/>
                <a:ea typeface="맑은 고딕" pitchFamily="50" charset="-127"/>
              </a:defRPr>
            </a:lvl4pPr>
            <a:lvl5pPr>
              <a:defRPr sz="12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kumimoji="1" lang="ko-KR" altLang="en-US" sz="28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 2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4042792" cy="583264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맑은 고딕" pitchFamily="50" charset="-127"/>
                <a:ea typeface="맑은 고딕" pitchFamily="50" charset="-127"/>
              </a:defRPr>
            </a:lvl1pPr>
            <a:lvl2pPr>
              <a:defRPr sz="1400">
                <a:latin typeface="맑은 고딕" pitchFamily="50" charset="-127"/>
                <a:ea typeface="맑은 고딕" pitchFamily="50" charset="-127"/>
              </a:defRPr>
            </a:lvl2pPr>
            <a:lvl3pPr>
              <a:defRPr sz="1200">
                <a:latin typeface="맑은 고딕" pitchFamily="50" charset="-127"/>
                <a:ea typeface="맑은 고딕" pitchFamily="50" charset="-127"/>
              </a:defRPr>
            </a:lvl3pPr>
            <a:lvl4pPr>
              <a:defRPr sz="1200">
                <a:latin typeface="맑은 고딕" pitchFamily="50" charset="-127"/>
                <a:ea typeface="맑은 고딕" pitchFamily="50" charset="-127"/>
              </a:defRPr>
            </a:lvl4pPr>
            <a:lvl5pPr>
              <a:defRPr sz="12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kumimoji="1" lang="ko-KR" altLang="en-US" sz="28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0"/>
          </p:nvPr>
        </p:nvSpPr>
        <p:spPr>
          <a:xfrm>
            <a:off x="4633664" y="620688"/>
            <a:ext cx="4042792" cy="583264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맑은 고딕" pitchFamily="50" charset="-127"/>
                <a:ea typeface="맑은 고딕" pitchFamily="50" charset="-127"/>
              </a:defRPr>
            </a:lvl1pPr>
            <a:lvl2pPr>
              <a:defRPr sz="1400">
                <a:latin typeface="맑은 고딕" pitchFamily="50" charset="-127"/>
                <a:ea typeface="맑은 고딕" pitchFamily="50" charset="-127"/>
              </a:defRPr>
            </a:lvl2pPr>
            <a:lvl3pPr>
              <a:defRPr sz="1200">
                <a:latin typeface="맑은 고딕" pitchFamily="50" charset="-127"/>
                <a:ea typeface="맑은 고딕" pitchFamily="50" charset="-127"/>
              </a:defRPr>
            </a:lvl3pPr>
            <a:lvl4pPr>
              <a:defRPr sz="1200">
                <a:latin typeface="맑은 고딕" pitchFamily="50" charset="-127"/>
                <a:ea typeface="맑은 고딕" pitchFamily="50" charset="-127"/>
              </a:defRPr>
            </a:lvl4pPr>
            <a:lvl5pPr>
              <a:defRPr sz="12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3"/>
          <p:cNvSpPr>
            <a:spLocks noChangeArrowheads="1"/>
          </p:cNvSpPr>
          <p:nvPr userDrawn="1"/>
        </p:nvSpPr>
        <p:spPr bwMode="auto">
          <a:xfrm>
            <a:off x="0" y="-27384"/>
            <a:ext cx="9144000" cy="54867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216000" anchor="ctr"/>
          <a:lstStyle/>
          <a:p>
            <a:pPr>
              <a:lnSpc>
                <a:spcPct val="150000"/>
              </a:lnSpc>
            </a:pPr>
            <a:endParaRPr kumimoji="0" lang="ko-KR" altLang="en-US" sz="2400" b="1" dirty="0">
              <a:solidFill>
                <a:srgbClr val="FFC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  <p:sldLayoutId id="2147483677" r:id="rId5"/>
    <p:sldLayoutId id="2147483678" r:id="rId6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Java Thread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Java Thread States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mtClean="0"/>
              <a:t>2011.12.02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smtClean="0"/>
              <a:t>박혜웅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857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 bwMode="auto">
          <a:xfrm>
            <a:off x="1763688" y="692696"/>
            <a:ext cx="7272808" cy="576064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200" b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레스토랑 </a:t>
            </a:r>
            <a:endParaRPr lang="en-US" altLang="ko-KR" sz="1200" b="1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  <a:p>
            <a:pPr algn="ctr"/>
            <a:r>
              <a:rPr lang="en-US" altLang="ko-KR" sz="1200" b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(CPU &amp; Memory)</a:t>
            </a:r>
            <a:endParaRPr lang="ko-KR" altLang="en-US" sz="1200" b="1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  <a:p>
            <a:pPr algn="ctr"/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1835696" y="1196752"/>
            <a:ext cx="3312368" cy="194421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200" b="1" smtClean="0">
                <a:solidFill>
                  <a:schemeClr val="tx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공공 화장실</a:t>
            </a:r>
            <a:endParaRPr lang="en-US" altLang="ko-KR" sz="1200" b="1" smtClean="0">
              <a:solidFill>
                <a:schemeClr val="tx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Java Thread States</a:t>
            </a:r>
            <a:endParaRPr lang="ko-KR" altLang="en-US"/>
          </a:p>
        </p:txBody>
      </p:sp>
      <p:sp>
        <p:nvSpPr>
          <p:cNvPr id="1026" name="AutoShape 2" descr="data:image/jpeg;base64,/9j/4AAQSkZJRgABAQAAAQABAAD/2wCEAAkGBhAGDxAPDhANDg0QEA8QEBAPDhAQEA4RExAVFBMUFRMXHCceGBokGRYTIDAhJScrLDItFh4xNTwrNTI3LioBCQoKDgwOGA8PGCkcHBwpKSksKSwsNikpKSkpLCksLCkpKSwpKSkpKSksKTEsLCksKSwpLCksKSwsKSkpKSwpLP/AABEIALQBGAMBIgACEQEDEQH/xAAbAAEAAgMBAQAAAAAAAAAAAAAAAQcEBQYDAv/EADgQAAIBAwIEAwUFCAMBAAAAAAABAgMEEQUSBiExQRNRYQcUInGBMkJScqEVIyQzYpGxwYOSsoL/xAAXAQEBAQEAAAAAAAAAAAAAAAAAAQID/8QAGREBAQEBAQEAAAAAAAAAAAAAAAERMUES/9oADAMBAAIRAxEAPwC8QABGMjavQkARtRIAAAAAAAAAAAAAD5nUVNNyaSSy23hJerA+gcze+0nSrFuMr2hOUftKhvuHH5+EpYPLTvajpWqzVKjdKVRqTUXQuINqMXKX2oLok39AOrBrtJ4jtNdWbW5t7jHVUqsJyj84p5X1RsQAwABGBgkAAAAIxkkARt+RIAAAAAAAAAAAAAAAAAAAAAAAAAAA5Pj/AIpqaFSpW9olPUr2fg2sXjFP8daWeW2CeefLLWeWQI4o46jpVR2lpCFzfqG+cZVFTt7Knj+bdVfuR746v0yjg6fvXG8/3dOWsOMnm4vHO10ehLyo20cOtjznl+hlcHcHR4mbUpTnpNKtKVWpJvxNavIt761SXV0oyyor/bbVtW9tC0hGFOMadOCUYwhFRjFLoklySLwcFQ9m95e0ZUrzU506M4uMrbTraja0FF9Y8o5ksZXRGLS9h1vYS32t7eUqmMKU1SqbemWsKPVZTzlYbRZgIKs1zhK+oPxLm1tNXjHmrizj7hqlL+qMoYUn6LqfehceVdLhKo6tXU9NpvbXlOns1TTO38RSX82C7yXPr16FoHJ8XcFftWcbyymrXVKS+Csl8FePelXj9+DXLn/jkB0tlfU9SpwrUZwq0qkVKE4NSjKL6NM9yoOEOJVw5XUtvgafc3Ltry1beNJ1FvlKOelCq89ej+Tzb4AAAAAAAAAAAAAAAAAAAAAAAAAAAAAAAAAAAQyldVuZ8U6he1qbe6pcU9EspdfDh8TvKq9dqnz8qhcl7X91pVKn4ITn/wBYt/6Km9lln4v7KlLm9uq3km+9SU6dBP54z/csSrV0vTaekUaVvRjtpUoRhBeiXf17v1ZlgEUAAAAAVd7RdCha3tOpJbbTV4vTrz8MazWbWv8AmjJLn5RfmdR7NtanrOnUvHz71byqWlxnr4tCWxt+rjtf1MP2xW/i6Ncz+9RlQrQfeMo1orK9cSZh+zS43X2swXKE69neLyzdW2+X6oosEAEAAAAAAAAAAAAAAAAAAAAAAAAAAAAAAAAGPqND3qjVprrOnUgvnKLX+yrvZZdKNHTm+Wyd9Zy9JTjGvBfVqS+hbDKftrWWganfadH4XWqwv9Pb5RdWEpVYQ+TXi0//AINRKuEGHpGqQ1mhTr087ZrOH9qEk2pQku0oyTi15pmYZUAAAAAcP7Zb1WujXEX9qtKjSiu7bqKbS+kJGF7LqTleavUXOMaljap/121qoT/Vmo9o+uQ1bUIUm1Ky0iEr28efhlVWPDpZ83LZD/kl5HY+zPRJ6Lp1Px1i6uZ1Lu4z18WvLdh+qjsX0ZfEdWACKAAAAAAAAAAAAAAAAAAAAAAAAAAAAAAAAHF+0rhKeu0YXNplahaN1KO3lKpHKcqaf4spSj6rHdnaAQVZwjxn4yndUoOUniWpWUF+8hNfDK8oQ7p4W+HXK8+tlafqVLVacatCpCrSl9mcHlP09H6PmjhuN/ZxO7rftHSp+7ajF75RUtkbiX4k+kZvvnlLv5nJ2fE8tPqOd7SvNHvXLZUurei/dbipFLPj20vglLDTzHPXKNZvEXcCvrDje9qpeE9I1KPaVC891qv81KrnDMmvxjqaXwaVSg/xVtSoKC9cpEw13BwvGPHzoz/Z+lpXOp1MxzDEqdovvTnLpuXXD5LrLsny2tcSXWqPwbvUqFFS5e5aNCd1dVf6d8c4/wC2PQzuHOAq2pw8OVCek6XLHiUd6lqOoJdq9Vfyqf8ARHHfp1GDC4J4SjrVRU1Lx9Ot6/j3ly03HVb+De2EG+cqFNt839qTfnyuI8LKyp6dThSowjSpU4qMIQSUYRXRJHuRQAAAAAAAAAAAAAAAAAAAAAAAAAAAAAAAAAAAAANXTpqtcXNOcVKm4W8mpLdFtqpFrD5dIxNoYFOG25qvzpW/P5SrAcfU0HR9a1CvYS06Ea1GkqsqsF4NOWdjxHw5J5+NduzM2n7KdIpc3aRl+etXkv7OeD7sbXw9ZuauOdSltz+WFE5X2rcSXmn3lGha3FWhGNCNSp4bxulUqSSy8eUP1ZqbbjPFj6dolto8XG2oULeOMPwqcIZ+bS5/U2MFtSS6YRXPss1G81GN07ytVrrFHwlUknhPxd2PmtvP5FjIl6sSACKAAAAAAAAAAAAAAAAAAAAAAAAAAAAAAAAAAAAABjX1NKFSSyp+HLEk2nyTa5r1Mk8bz+XU/JP/AMsDVWFJylb1W81J0ouo8Z3ZoR7+rw/oaO+4ft9b1K7dwpycKVkoqMG8ZjVfXD7/AODc2dXnaJdZUNzwnyxQj18uvL5M007nwdUvOa+KjYZjtbk8QuG8Ya9OxZ1K3Wi6TR0d1VRUk5tOe+Lj0iksZXkb01tla0626Sbba2NqbXJpPHJ/I2QqwABAAAAAAAAAAAAAAAAAAAAAAAAAAAAAAAAAAAAAADyuudOf5Jf4Z6nxWW6Ml5xa/QDndJe33bL6UKPPdyf8M/Tp9TU1fDWrXkZPa3R0+MZYTxuVdd4v07oydDrSqStXLbGTt6DklNtR/g2+/wA32NVqEHX1mtTS3OS0qSXw7kk6uZ4fktzeMPCNRmu/sbONjBQi5SwlmUnmUmkll45dl0MghEmWgAAAAAAAAAAAAAAAAAAAAAAQAAAAAAAAAAAAAAAAAHzNZTXnyPohgcfo8v3lpvUo/uaTw5ZSfueOfZd+hprmcocRNxbziwjjntlup192cPtBza5dUjZ2c2qlvJZS8Gh1SWM2Un1+hz9/fvTuIHKMXUqSp6fGMc/alNVYPK589spYfZ4ZtlayJIRJhoAAAAAAAAAAAAAAAAAAAAAQiSESAAAAAAAAAAAAAAAAADAYFeaNP3idHCTl4Nun8OZvFtUXPHblE0PENdafrjruUIypU7GaU92ZJOruXJSfP4ll+f0N3oNRqVKfPc0l97ltt6q+KWcefY5Hja6941ObWFFULOOGo81mssc5JdWzpOsLn0nVaWs0Y1qMt0Jf3i11jJdmjNOK9kum1dO0/NVSiq1WVWnGTTag1GKly/FtcvqjtTFbgACAAAAAAAAAAAAAAAAAAAIj0JAAAAAAAAAAAAAAAAAABgAVvqdlLSZKjLEJ+JFwq7XtqQVOrh8u/TK7Y75TfjoXAs9avZXV5D+E8KhGFOfWrKLqOScX9z4l884XcsupRjV+0lL5pPB9JbTX0mEY7eS5Y8iQDKgAAAAAAAAAAAAAAAAAAAAAAAAAAAAAAAAAAAAAAAAAAAAAQSAAAAgkAAAAAAAEEgAQSAIyMgAESAB//9k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3" name="그룹 15"/>
          <p:cNvGrpSpPr/>
          <p:nvPr/>
        </p:nvGrpSpPr>
        <p:grpSpPr>
          <a:xfrm>
            <a:off x="8316416" y="3284984"/>
            <a:ext cx="576064" cy="824098"/>
            <a:chOff x="2424856" y="1700808"/>
            <a:chExt cx="628434" cy="979725"/>
          </a:xfrm>
        </p:grpSpPr>
        <p:pic>
          <p:nvPicPr>
            <p:cNvPr id="1030" name="Picture 6" descr="http://postfiles7.naver.net/20101220_86/rapiesta_1292817566091hh7gE_JPEG/%BF%AD%BC%E8.jpg?type=w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1700808"/>
              <a:ext cx="504056" cy="508856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424856" y="2204864"/>
              <a:ext cx="628434" cy="47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 smtClean="0">
                  <a:solidFill>
                    <a:srgbClr val="FF0000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열쇠</a:t>
              </a:r>
              <a:endParaRPr lang="en-US" altLang="ko-KR" sz="1000" b="1" smtClean="0">
                <a:solidFill>
                  <a:srgbClr val="FF0000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  <a:p>
              <a:pPr algn="ctr"/>
              <a:r>
                <a:rPr lang="en-US" altLang="ko-KR" sz="1000" b="1" smtClean="0">
                  <a:solidFill>
                    <a:srgbClr val="FF0000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(lock)</a:t>
              </a:r>
              <a:endParaRPr lang="ko-KR" altLang="en-US" sz="1000" b="1" smtClean="0">
                <a:solidFill>
                  <a:srgbClr val="FF0000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037" name="AutoShape 13" descr="data:image/jpeg;base64,/9j/4AAQSkZJRgABAQAAAQABAAD/2wCEAAkGBhASDxASEBIPDxAQDw8NEhASDxAPEBQPFRAVFBQQFRUXGyYeFxkjGRQSHy8gIycpLCwsFR4xNTAqNSYrLCkBCQoKDgwMFA8PFCkYFBgpKSkpKSkpKSkpKSkpKSkpKSkpKSkpKSkpKSkpKSkpKSkpKSkpKSkpKSkpKSkpKSkpKf/AABEIAOUA3AMBIgACEQEDEQH/xAAbAAEAAgMBAQAAAAAAAAAAAAAAAwUCBAYBB//EAEkQAAIBAgIECgQKCAQHAAAAAAABAgMRBCEFEjFhBhNBUXGBkaGxwSIyUtEHFCNCYnKCkqKyFRYzQ1OT8PFEc4PhF1Rjo8LD0v/EABYBAQEBAAAAAAAAAAAAAAAAAAABAv/EABgRAQEBAQEAAAAAAAAAAAAAAAARASES/9oADAMBAAIRAxEAPwD7iAAABFXxCis875JLa3uAluCqq4+v82FO29yb7rGrPSmJ9mmvsyfmBfXPTnHpXFfQX+m//oweksV7cF/pr3l8jprnlzmfj+K/i9lOHuPHisS/3suqNNf+Ig6e4uctbEP99W6pJeCPHh67/eV/5s/JiDqgcjLR9V7ZVX01JvxZj+h5PbrPpkxB17qJbWl1mLxEPaj95HI/oBPbFdefiePg4vZXYhB2Maiexp9DuepnGrg/JO8Lwa2OL1X2ou9G4+rG0MR6WxRqrl5lPme8C4AQIAAAAAAAAAAAAAAaNTOcnnklHzubxq4+n6EmrqSV01k0QYJGSpI0FiZraoz/AAS7VddxmtLQXrRqQ+xrLti34GVbnxRPkDwS5kak9N0NrrU4/Wbj4kX6xYZ/4rDfz6afiXpFgsItx78VW40P03Q/5ih1VoPwZFU4Q4ZbcRS6m5eA6i14hbhxK3FL+suF/jX+rTqS8EefrLQ5OOl9WhPzSHRdcXHnDjH+rFG+EUfm0cVL7EI+Mjx6dm9mGq/aq0o+FwLx6p43HmKN6WxD2YeC+tiG/CJhLSGLeynhV0yrS9wgvXJf0zWxMk4tPlyy2/152KeWLxz2SwsN6ozl+aZX42GLkrSxVX0moatKFOgryajtitbl5yjtNF4hzowlLa1Z9KbV+42zClTUYpJWSVkty2GZQAAAAAAAAAAAAACOvG8JLni13EgApYbE+cOAgrXXM2uxv/YyMDXqYSMsnbPLM4lVVXk3TwLglNwcsU40HGSdmpUvXv1dZ3k2UmkqcpO15ZbHd5Gh8u018JUMLVdJYKhUazclVsvWa9FamyyTz5z6LwRx8cXgqGJ4qNLjlN6l1K2rOUFnZey3sK6twKoVHrVKOHnLZrToUpStvk1dnUaMwUKVKFOEYwhCKhGMYxjFJciSWW1gSqiuYyVMlseooiVMyUCQAYWMWiRmLYEcnkalGOtiKMdvyil91OXkT1ZDQNPWxMnyQpt/alKy7lIDpkeniPQAAAAAAAAAAAAAAGAwKatlUmvpX7cxcy0grVXvjF+K8kQ3IPZmtVhmbDZFNARxRLAxSMolEh6eHqAHrFhYDxkcjNsinIDWxEjd4K0sq0/anGC6IR98pFbimXvBulbDU3sc71X9qTa7rAWYAAAAAAAAAAAAAAAB4z0AVel1aUHzqUfM1Ezf0zH0Ivmmuxpr3FbGRBIzCR7c8A8jtJLES2kqKPUeniPQMkeNi5iwMZMimZyZDUYFdpGbs0tr9FdLyXeztMPRUIRitkYxguhKxx+Ghr4mjH/qa76IJz8UkdmgPQAAAAAAAAAAAAAAAAABraRhelPdHW64vWXgUkWdFON13dRzlPLLljeL6U7PvRBIgeXAGMzNMwkexKJLmSZhqiwGdzCUxY8cAMJSNbEPI2nA0sZJJEEvBmnrYmcv4dK3XOXuj3nVnPcEaVoVant1NVfVgreLkdBco9AAAAAAAAAAAAAAAAAAHjKzHaJcpOVNqMn60ZX1ZPnus4vtW4tABzFdzp242Dhd2Uk1OOzdn3COIi9kk/tIv8ZgoVY6tRay27Ws+lHmF0fTpwUIRShG9o7dru9t+W5Bz/xiN7a0b9Jt0YNrJdibLKtomjJNSpU3rJxfoRTs96VyoocF8NTSpzpqra9p1JTnOWexu/R2AbkcPzu3UZrDLp7DHB0oQvThGNOK9KMY7LPb337TaaJVQ/Flv7RxC5iSx7JEEXFR5l4ji1zLsRnYWKNetEwhUktkpLr95sVYGvKBcRLDSFRbdWS3rVfasu4nhpWPzlKO+2su73GoqfOYygUW9KtGSvGSktzTJCjeHW1ZP2ldMmpY2cba3pxfL87/AHAtgYUqqkk1mmZgAAAAAAAAAAAAAAAACLEUFJW60+ZkoAoKspO1mo1F6UHa8XezlF25OjYZy03CGqq/yDeUXN2pyfNGp6rfY9xHiIJ5Z+i2ux28iCWNnFOM4cbBqzsottfSjLKRmC7hNPY7nuqclClgHK1GrUwlT2KNV0c/8iotTsibVSGNi/kcVhqq5IYijOhK314Np9OoRa6OUDHVZzy0zpGEW5YOFZp/4fFUKl1z2nxbNeXDqpD9rgNIU8838UryiuukpoQdPUiROOXWcu/hSwK9dVqb+nSr0/z00Rv4WtG7OM/HFeKLiOrnHcw45WszlV8LGjXsqZ7nrfliz1/CVhn+ypYmr9TDYqX/AK0u8o6risjB0u45+nwsxFRfJ4LFLmlVjSoR/HNtfdIpzxtRN161HDQWbVG9WolvnNKMezrJR1WjKq16kU09VQclzN38kWRz3BOFO1R0tZxUox1m7ubzbm5fOe/cdCXAABQAAAAAAAAAAAAAAABTY2CjV5tZOa6vWX9c5C43NzT1L5JS+dTnGUeuST7myrpYrJX3Z9W0CPGaPp1Fq1IQqR5pJMraWgadKTdF1aafzFVm6XRqN28C6dRPlIpokHKY6OkISbhiKEo/Npzw0nZb5Rkm31lbPhLpKnthQlvjUxFJ96kdpUpo06uGT2osHJv4RMcttKXVjIv81NGP/ETE8tGr/Pw3mzoKuj4PkRC9Fw9ldgmimXDzEv1aNRvficPHwjI2afCjSE9lGEfr4qpP8lKJZ08BFci7CyoUo2WQgpKctI1NtSjSX0KLm+2rN+BZ4Tg6m1KvOpXazXGSvFPdBWivuljCBswZIrf0GlGpKKyWpGy6G15l2UuhoXqSktkYuF+S7abXVZF0VAAAAAAAAAAAAAAAAAAAaWl/2MvrU3/3InMX1JWfqvOL8Y+J1uNo69Ocfai0unk77HNVLSp59PRdbV2AR3MLtbHY8UWks1JNdafNvFxRhOpPd2EE5VOaL6zadjBzRRozlU9jvI+Mn7D7SwuZJ9DArlOXsvtRsUMQ+VM2OLi/7GdOjHK123lZbW+YBCUnsN/BaOlU3Q2OXlHnZuYHQt7OpkvY5ftNeBcRikrWSSytyEGGHoRhFRirJLL3koAAAAAAAAAAAAAAAAAAAAeM5PScdSVSPJrO3Q3rL8x1jOW03H5Wolm3qv8AAl5AaOEq3T3PyuZ1IXzRHhsNKKlfJ3TtfO1tptRhku0grMZKcVdM0aemle1Rau9bOws9JL0WczVWZR0kKyaundEsZHO4SUlsbW7kLahi8s1mBv3sWvBpJzqN7VGNnyrOSfbkUOvfaXPBqfyz305d0ov3kV0yR6AVAAAAAAAAAAAAAAAAAAAADCrNRi29iTb6ErgY4jERhHWnJRiuVuxymPxsalWUo31WoxTeTdla9hicRKtUvPJci5IrmW/eaE8THjFBJvk55N9AGynJtWd80ufLp2m3Y1sLT9J7s7ddjaaAr9IrJnOVYZnSaQWRRVIZgeYeHkbkEQ0Y5PpJ0RU0WW3B2Xy8N6mvw38iniWmhMq9L61u2Ml7gOyAuCoAAAAAAAAAAAAAAAAAAARYmk5QnFOzlGUV1pkoA5CpTtJp5TW2L2f23kVCmlO6Si8+RX7Tqsdo+FRekrSWyS9Ze/oOexeDnTaU1lf0ai2PmW57gI8LF2be1u3d7yYwg8jK4Gnj1kU045lzjNjKqSAwox2kyiY0lmTWIrFIsdFytVp/5kPzW8zTijaw8rNPmlGXZJMDtkeniPSoAAAAAAAAAAAAAAAAAAAAABHWoqScZJOLVmmSADmcfo+VF3V5Uva5Y7pe/tNZTOtcSqxnB+Du6b4uXNbWpv7PJ1AUGK2MrGi3xejMRH905/SpyjNdjafcV7wFb+DX/kz9wECNhbD2Oi672Ua33NXxsbNHQ2JeXEyW+U6cV4tgayMpTy7l0vIs6PBmu/WlTh96o/Jd5a4Dg5SptSk3VmndSlZRT51FZX35hVqmeniR6EAAAAAAAAAAAAAAAAAAAAAAAAAAB5YWAAWFgAFj0AAAAAAAAAAAAP/Z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39" name="AutoShape 15" descr="data:image/jpeg;base64,/9j/4AAQSkZJRgABAQAAAQABAAD/2wCEAAkGBhASDxASEBIPDxAQDw8NEhASDxAPEBQPFRAVFBQQFRUXGyYeFxkjGRQSHy8gIycpLCwsFR4xNTAqNSYrLCkBCQoKDgwMFA8PFCkYFBgpKSkpKSkpKSkpKSkpKSkpKSkpKSkpKSkpKSkpKSkpKSkpKSkpKSkpKSkpKSkpKSkpKf/AABEIAOUA3AMBIgACEQEDEQH/xAAbAAEAAgMBAQAAAAAAAAAAAAAAAwUCBAYBB//EAEkQAAIBAgIECgQKCAQHAAAAAAABAgMRBCEFEjFhBhNBUXGBkaGxwSIyUtEHFCNCYnKCkqKyFRYzQ1OT8PFEc4PhF1Rjo8LD0v/EABYBAQEBAAAAAAAAAAAAAAAAAAABAv/EABgRAQEBAQEAAAAAAAAAAAAAAAARASES/9oADAMBAAIRAxEAPwD7iAAABFXxCis875JLa3uAluCqq4+v82FO29yb7rGrPSmJ9mmvsyfmBfXPTnHpXFfQX+m//oweksV7cF/pr3l8jprnlzmfj+K/i9lOHuPHisS/3suqNNf+Ig6e4uctbEP99W6pJeCPHh67/eV/5s/JiDqgcjLR9V7ZVX01JvxZj+h5PbrPpkxB17qJbWl1mLxEPaj95HI/oBPbFdefiePg4vZXYhB2Maiexp9DuepnGrg/JO8Lwa2OL1X2ou9G4+rG0MR6WxRqrl5lPme8C4AQIAAAAAAAAAAAAAAaNTOcnnklHzubxq4+n6EmrqSV01k0QYJGSpI0FiZraoz/AAS7VddxmtLQXrRqQ+xrLti34GVbnxRPkDwS5kak9N0NrrU4/Wbj4kX6xYZ/4rDfz6afiXpFgsItx78VW40P03Q/5ih1VoPwZFU4Q4ZbcRS6m5eA6i14hbhxK3FL+suF/jX+rTqS8EefrLQ5OOl9WhPzSHRdcXHnDjH+rFG+EUfm0cVL7EI+Mjx6dm9mGq/aq0o+FwLx6p43HmKN6WxD2YeC+tiG/CJhLSGLeynhV0yrS9wgvXJf0zWxMk4tPlyy2/152KeWLxz2SwsN6ozl+aZX42GLkrSxVX0moatKFOgryajtitbl5yjtNF4hzowlLa1Z9KbV+42zClTUYpJWSVkty2GZQAAAAAAAAAAAAACOvG8JLni13EgApYbE+cOAgrXXM2uxv/YyMDXqYSMsnbPLM4lVVXk3TwLglNwcsU40HGSdmpUvXv1dZ3k2UmkqcpO15ZbHd5Gh8u018JUMLVdJYKhUazclVsvWa9FamyyTz5z6LwRx8cXgqGJ4qNLjlN6l1K2rOUFnZey3sK6twKoVHrVKOHnLZrToUpStvk1dnUaMwUKVKFOEYwhCKhGMYxjFJciSWW1gSqiuYyVMlseooiVMyUCQAYWMWiRmLYEcnkalGOtiKMdvyil91OXkT1ZDQNPWxMnyQpt/alKy7lIDpkeniPQAAAAAAAAAAAAAAGAwKatlUmvpX7cxcy0grVXvjF+K8kQ3IPZmtVhmbDZFNARxRLAxSMolEh6eHqAHrFhYDxkcjNsinIDWxEjd4K0sq0/anGC6IR98pFbimXvBulbDU3sc71X9qTa7rAWYAAAAAAAAAAAAAAAB4z0AVel1aUHzqUfM1Ezf0zH0Ivmmuxpr3FbGRBIzCR7c8A8jtJLES2kqKPUeniPQMkeNi5iwMZMimZyZDUYFdpGbs0tr9FdLyXeztMPRUIRitkYxguhKxx+Ghr4mjH/qa76IJz8UkdmgPQAAAAAAAAAAAAAAAAABraRhelPdHW64vWXgUkWdFON13dRzlPLLljeL6U7PvRBIgeXAGMzNMwkexKJLmSZhqiwGdzCUxY8cAMJSNbEPI2nA0sZJJEEvBmnrYmcv4dK3XOXuj3nVnPcEaVoVant1NVfVgreLkdBco9AAAAAAAAAAAAAAAAAAHjKzHaJcpOVNqMn60ZX1ZPnus4vtW4tABzFdzp242Dhd2Uk1OOzdn3COIi9kk/tIv8ZgoVY6tRay27Ws+lHmF0fTpwUIRShG9o7dru9t+W5Bz/xiN7a0b9Jt0YNrJdibLKtomjJNSpU3rJxfoRTs96VyoocF8NTSpzpqra9p1JTnOWexu/R2AbkcPzu3UZrDLp7DHB0oQvThGNOK9KMY7LPb337TaaJVQ/Flv7RxC5iSx7JEEXFR5l4ji1zLsRnYWKNetEwhUktkpLr95sVYGvKBcRLDSFRbdWS3rVfasu4nhpWPzlKO+2su73GoqfOYygUW9KtGSvGSktzTJCjeHW1ZP2ldMmpY2cba3pxfL87/AHAtgYUqqkk1mmZgAAAAAAAAAAAAAAAACLEUFJW60+ZkoAoKspO1mo1F6UHa8XezlF25OjYZy03CGqq/yDeUXN2pyfNGp6rfY9xHiIJ5Z+i2ux28iCWNnFOM4cbBqzsottfSjLKRmC7hNPY7nuqclClgHK1GrUwlT2KNV0c/8iotTsibVSGNi/kcVhqq5IYijOhK314Np9OoRa6OUDHVZzy0zpGEW5YOFZp/4fFUKl1z2nxbNeXDqpD9rgNIU8838UryiuukpoQdPUiROOXWcu/hSwK9dVqb+nSr0/z00Rv4WtG7OM/HFeKLiOrnHcw45WszlV8LGjXsqZ7nrfliz1/CVhn+ypYmr9TDYqX/AK0u8o6risjB0u45+nwsxFRfJ4LFLmlVjSoR/HNtfdIpzxtRN161HDQWbVG9WolvnNKMezrJR1WjKq16kU09VQclzN38kWRz3BOFO1R0tZxUox1m7ubzbm5fOe/cdCXAABQAAAAAAAAAAAAAAABTY2CjV5tZOa6vWX9c5C43NzT1L5JS+dTnGUeuST7myrpYrJX3Z9W0CPGaPp1Fq1IQqR5pJMraWgadKTdF1aafzFVm6XRqN28C6dRPlIpokHKY6OkISbhiKEo/Npzw0nZb5Rkm31lbPhLpKnthQlvjUxFJ96kdpUpo06uGT2osHJv4RMcttKXVjIv81NGP/ETE8tGr/Pw3mzoKuj4PkRC9Fw9ldgmimXDzEv1aNRvficPHwjI2afCjSE9lGEfr4qpP8lKJZ08BFci7CyoUo2WQgpKctI1NtSjSX0KLm+2rN+BZ4Tg6m1KvOpXazXGSvFPdBWivuljCBswZIrf0GlGpKKyWpGy6G15l2UuhoXqSktkYuF+S7abXVZF0VAAAAAAAAAAAAAAAAAAAaWl/2MvrU3/3InMX1JWfqvOL8Y+J1uNo69Ocfai0unk77HNVLSp59PRdbV2AR3MLtbHY8UWks1JNdafNvFxRhOpPd2EE5VOaL6zadjBzRRozlU9jvI+Mn7D7SwuZJ9DArlOXsvtRsUMQ+VM2OLi/7GdOjHK123lZbW+YBCUnsN/BaOlU3Q2OXlHnZuYHQt7OpkvY5ftNeBcRikrWSSytyEGGHoRhFRirJLL3koAAAAAAAAAAAAAAAAAAAAeM5PScdSVSPJrO3Q3rL8x1jOW03H5Wolm3qv8AAl5AaOEq3T3PyuZ1IXzRHhsNKKlfJ3TtfO1tptRhku0grMZKcVdM0aemle1Rau9bOws9JL0WczVWZR0kKyaundEsZHO4SUlsbW7kLahi8s1mBv3sWvBpJzqN7VGNnyrOSfbkUOvfaXPBqfyz305d0ov3kV0yR6AVAAAAAAAAAAAAAAAAAAAADCrNRi29iTb6ErgY4jERhHWnJRiuVuxymPxsalWUo31WoxTeTdla9hicRKtUvPJci5IrmW/eaE8THjFBJvk55N9AGynJtWd80ufLp2m3Y1sLT9J7s7ddjaaAr9IrJnOVYZnSaQWRRVIZgeYeHkbkEQ0Y5PpJ0RU0WW3B2Xy8N6mvw38iniWmhMq9L61u2Ml7gOyAuCoAAAAAAAAAAAAAAAAAAARYmk5QnFOzlGUV1pkoA5CpTtJp5TW2L2f23kVCmlO6Si8+RX7Tqsdo+FRekrSWyS9Ze/oOexeDnTaU1lf0ai2PmW57gI8LF2be1u3d7yYwg8jK4Gnj1kU045lzjNjKqSAwox2kyiY0lmTWIrFIsdFytVp/5kPzW8zTijaw8rNPmlGXZJMDtkeniPSoAAAAAAAAAAAAAAAAAAAAABHWoqScZJOLVmmSADmcfo+VF3V5Uva5Y7pe/tNZTOtcSqxnB+Du6b4uXNbWpv7PJ1AUGK2MrGi3xejMRH905/SpyjNdjafcV7wFb+DX/kz9wECNhbD2Oi672Ua33NXxsbNHQ2JeXEyW+U6cV4tgayMpTy7l0vIs6PBmu/WlTh96o/Jd5a4Dg5SptSk3VmndSlZRT51FZX35hVqmeniR6EAAAAAAAAAAAAAAAAAAAAAAAAAAB5YWAAWFgAFj0AAAAAAAAAAAAP/Z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41" name="AutoShape 17" descr="data:image/jpeg;base64,/9j/4AAQSkZJRgABAQAAAQABAAD/2wCEAAkGBhASDxASEBIPDxAQDw8NEhASDxAPEBQPFRAVFBQQFRUXGyYeFxkjGRQSHy8gIycpLCwsFR4xNTAqNSYrLCkBCQoKDgwMFA8PFCkYFBgpKSkpKSkpKSkpKSkpKSkpKSkpKSkpKSkpKSkpKSkpKSkpKSkpKSkpKSkpKSkpKSkpKf/AABEIAOUA3AMBIgACEQEDEQH/xAAbAAEAAgMBAQAAAAAAAAAAAAAAAwUCBAYBB//EAEkQAAIBAgIECgQKCAQHAAAAAAABAgMRBCEFEjFhBhNBUXGBkaGxwSIyUtEHFCNCYnKCkqKyFRYzQ1OT8PFEc4PhF1Rjo8LD0v/EABYBAQEBAAAAAAAAAAAAAAAAAAABAv/EABgRAQEBAQEAAAAAAAAAAAAAAAARASES/9oADAMBAAIRAxEAPwD7iAAABFXxCis875JLa3uAluCqq4+v82FO29yb7rGrPSmJ9mmvsyfmBfXPTnHpXFfQX+m//oweksV7cF/pr3l8jprnlzmfj+K/i9lOHuPHisS/3suqNNf+Ig6e4uctbEP99W6pJeCPHh67/eV/5s/JiDqgcjLR9V7ZVX01JvxZj+h5PbrPpkxB17qJbWl1mLxEPaj95HI/oBPbFdefiePg4vZXYhB2Maiexp9DuepnGrg/JO8Lwa2OL1X2ou9G4+rG0MR6WxRqrl5lPme8C4AQIAAAAAAAAAAAAAAaNTOcnnklHzubxq4+n6EmrqSV01k0QYJGSpI0FiZraoz/AAS7VddxmtLQXrRqQ+xrLti34GVbnxRPkDwS5kak9N0NrrU4/Wbj4kX6xYZ/4rDfz6afiXpFgsItx78VW40P03Q/5ih1VoPwZFU4Q4ZbcRS6m5eA6i14hbhxK3FL+suF/jX+rTqS8EefrLQ5OOl9WhPzSHRdcXHnDjH+rFG+EUfm0cVL7EI+Mjx6dm9mGq/aq0o+FwLx6p43HmKN6WxD2YeC+tiG/CJhLSGLeynhV0yrS9wgvXJf0zWxMk4tPlyy2/152KeWLxz2SwsN6ozl+aZX42GLkrSxVX0moatKFOgryajtitbl5yjtNF4hzowlLa1Z9KbV+42zClTUYpJWSVkty2GZQAAAAAAAAAAAAACOvG8JLni13EgApYbE+cOAgrXXM2uxv/YyMDXqYSMsnbPLM4lVVXk3TwLglNwcsU40HGSdmpUvXv1dZ3k2UmkqcpO15ZbHd5Gh8u018JUMLVdJYKhUazclVsvWa9FamyyTz5z6LwRx8cXgqGJ4qNLjlN6l1K2rOUFnZey3sK6twKoVHrVKOHnLZrToUpStvk1dnUaMwUKVKFOEYwhCKhGMYxjFJciSWW1gSqiuYyVMlseooiVMyUCQAYWMWiRmLYEcnkalGOtiKMdvyil91OXkT1ZDQNPWxMnyQpt/alKy7lIDpkeniPQAAAAAAAAAAAAAAGAwKatlUmvpX7cxcy0grVXvjF+K8kQ3IPZmtVhmbDZFNARxRLAxSMolEh6eHqAHrFhYDxkcjNsinIDWxEjd4K0sq0/anGC6IR98pFbimXvBulbDU3sc71X9qTa7rAWYAAAAAAAAAAAAAAAB4z0AVel1aUHzqUfM1Ezf0zH0Ivmmuxpr3FbGRBIzCR7c8A8jtJLES2kqKPUeniPQMkeNi5iwMZMimZyZDUYFdpGbs0tr9FdLyXeztMPRUIRitkYxguhKxx+Ghr4mjH/qa76IJz8UkdmgPQAAAAAAAAAAAAAAAAABraRhelPdHW64vWXgUkWdFON13dRzlPLLljeL6U7PvRBIgeXAGMzNMwkexKJLmSZhqiwGdzCUxY8cAMJSNbEPI2nA0sZJJEEvBmnrYmcv4dK3XOXuj3nVnPcEaVoVant1NVfVgreLkdBco9AAAAAAAAAAAAAAAAAAHjKzHaJcpOVNqMn60ZX1ZPnus4vtW4tABzFdzp242Dhd2Uk1OOzdn3COIi9kk/tIv8ZgoVY6tRay27Ws+lHmF0fTpwUIRShG9o7dru9t+W5Bz/xiN7a0b9Jt0YNrJdibLKtomjJNSpU3rJxfoRTs96VyoocF8NTSpzpqra9p1JTnOWexu/R2AbkcPzu3UZrDLp7DHB0oQvThGNOK9KMY7LPb337TaaJVQ/Flv7RxC5iSx7JEEXFR5l4ji1zLsRnYWKNetEwhUktkpLr95sVYGvKBcRLDSFRbdWS3rVfasu4nhpWPzlKO+2su73GoqfOYygUW9KtGSvGSktzTJCjeHW1ZP2ldMmpY2cba3pxfL87/AHAtgYUqqkk1mmZgAAAAAAAAAAAAAAAACLEUFJW60+ZkoAoKspO1mo1F6UHa8XezlF25OjYZy03CGqq/yDeUXN2pyfNGp6rfY9xHiIJ5Z+i2ux28iCWNnFOM4cbBqzsottfSjLKRmC7hNPY7nuqclClgHK1GrUwlT2KNV0c/8iotTsibVSGNi/kcVhqq5IYijOhK314Np9OoRa6OUDHVZzy0zpGEW5YOFZp/4fFUKl1z2nxbNeXDqpD9rgNIU8838UryiuukpoQdPUiROOXWcu/hSwK9dVqb+nSr0/z00Rv4WtG7OM/HFeKLiOrnHcw45WszlV8LGjXsqZ7nrfliz1/CVhn+ypYmr9TDYqX/AK0u8o6risjB0u45+nwsxFRfJ4LFLmlVjSoR/HNtfdIpzxtRN161HDQWbVG9WolvnNKMezrJR1WjKq16kU09VQclzN38kWRz3BOFO1R0tZxUox1m7ubzbm5fOe/cdCXAABQAAAAAAAAAAAAAAABTY2CjV5tZOa6vWX9c5C43NzT1L5JS+dTnGUeuST7myrpYrJX3Z9W0CPGaPp1Fq1IQqR5pJMraWgadKTdF1aafzFVm6XRqN28C6dRPlIpokHKY6OkISbhiKEo/Npzw0nZb5Rkm31lbPhLpKnthQlvjUxFJ96kdpUpo06uGT2osHJv4RMcttKXVjIv81NGP/ETE8tGr/Pw3mzoKuj4PkRC9Fw9ldgmimXDzEv1aNRvficPHwjI2afCjSE9lGEfr4qpP8lKJZ08BFci7CyoUo2WQgpKctI1NtSjSX0KLm+2rN+BZ4Tg6m1KvOpXazXGSvFPdBWivuljCBswZIrf0GlGpKKyWpGy6G15l2UuhoXqSktkYuF+S7abXVZF0VAAAAAAAAAAAAAAAAAAAaWl/2MvrU3/3InMX1JWfqvOL8Y+J1uNo69Ocfai0unk77HNVLSp59PRdbV2AR3MLtbHY8UWks1JNdafNvFxRhOpPd2EE5VOaL6zadjBzRRozlU9jvI+Mn7D7SwuZJ9DArlOXsvtRsUMQ+VM2OLi/7GdOjHK123lZbW+YBCUnsN/BaOlU3Q2OXlHnZuYHQt7OpkvY5ftNeBcRikrWSSytyEGGHoRhFRirJLL3koAAAAAAAAAAAAAAAAAAAAeM5PScdSVSPJrO3Q3rL8x1jOW03H5Wolm3qv8AAl5AaOEq3T3PyuZ1IXzRHhsNKKlfJ3TtfO1tptRhku0grMZKcVdM0aemle1Rau9bOws9JL0WczVWZR0kKyaundEsZHO4SUlsbW7kLahi8s1mBv3sWvBpJzqN7VGNnyrOSfbkUOvfaXPBqfyz305d0ov3kV0yR6AVAAAAAAAAAAAAAAAAAAAADCrNRi29iTb6ErgY4jERhHWnJRiuVuxymPxsalWUo31WoxTeTdla9hicRKtUvPJci5IrmW/eaE8THjFBJvk55N9AGynJtWd80ufLp2m3Y1sLT9J7s7ddjaaAr9IrJnOVYZnSaQWRRVIZgeYeHkbkEQ0Y5PpJ0RU0WW3B2Xy8N6mvw38iniWmhMq9L61u2Ml7gOyAuCoAAAAAAAAAAAAAAAAAAARYmk5QnFOzlGUV1pkoA5CpTtJp5TW2L2f23kVCmlO6Si8+RX7Tqsdo+FRekrSWyS9Ze/oOexeDnTaU1lf0ai2PmW57gI8LF2be1u3d7yYwg8jK4Gnj1kU045lzjNjKqSAwox2kyiY0lmTWIrFIsdFytVp/5kPzW8zTijaw8rNPmlGXZJMDtkeniPSoAAAAAAAAAAAAAAAAAAAAABHWoqScZJOLVmmSADmcfo+VF3V5Uva5Y7pe/tNZTOtcSqxnB+Du6b4uXNbWpv7PJ1AUGK2MrGi3xejMRH905/SpyjNdjafcV7wFb+DX/kz9wECNhbD2Oi672Ua33NXxsbNHQ2JeXEyW+U6cV4tgayMpTy7l0vIs6PBmu/WlTh96o/Jd5a4Dg5SptSk3VmndSlZRT51FZX35hVqmeniR6EAAAAAAAAAAAAAAAAAAAAAAAAAAB5YWAAWFgAFj0AAAAAAAAAAAAP/Z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5" name="그룹 27"/>
          <p:cNvGrpSpPr/>
          <p:nvPr/>
        </p:nvGrpSpPr>
        <p:grpSpPr>
          <a:xfrm>
            <a:off x="107504" y="1340768"/>
            <a:ext cx="864096" cy="1459905"/>
            <a:chOff x="251520" y="4869160"/>
            <a:chExt cx="864096" cy="1459905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9552" y="4869160"/>
              <a:ext cx="361950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251520" y="6021288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NEW</a:t>
              </a:r>
              <a:endParaRPr lang="ko-KR" altLang="en-US" sz="14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6" name="그룹 34"/>
          <p:cNvGrpSpPr/>
          <p:nvPr/>
        </p:nvGrpSpPr>
        <p:grpSpPr>
          <a:xfrm>
            <a:off x="2555776" y="1753652"/>
            <a:ext cx="1080120" cy="1387897"/>
            <a:chOff x="3491880" y="2204864"/>
            <a:chExt cx="1080120" cy="1387897"/>
          </a:xfrm>
        </p:grpSpPr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07904" y="2204864"/>
              <a:ext cx="530952" cy="1120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Box 33"/>
            <p:cNvSpPr txBox="1"/>
            <p:nvPr/>
          </p:nvSpPr>
          <p:spPr>
            <a:xfrm>
              <a:off x="3491880" y="3284984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(RUNNING)</a:t>
              </a:r>
            </a:p>
          </p:txBody>
        </p:sp>
      </p:grpSp>
      <p:sp>
        <p:nvSpPr>
          <p:cNvPr id="43" name="오른쪽 화살표 42"/>
          <p:cNvSpPr/>
          <p:nvPr/>
        </p:nvSpPr>
        <p:spPr bwMode="auto">
          <a:xfrm>
            <a:off x="5220072" y="5157192"/>
            <a:ext cx="1368152" cy="10302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67426" y="5271011"/>
            <a:ext cx="1736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Thread.interrupt()</a:t>
            </a:r>
          </a:p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Object.notify()</a:t>
            </a:r>
          </a:p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Object.notifyAll()</a:t>
            </a:r>
          </a:p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time out</a:t>
            </a:r>
          </a:p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end of joined thread</a:t>
            </a:r>
          </a:p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System I/O</a:t>
            </a:r>
            <a:endParaRPr lang="ko-KR" altLang="en-US" sz="1000" b="1" smtClean="0">
              <a:solidFill>
                <a:schemeClr val="tx2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9" name="그룹 50"/>
          <p:cNvGrpSpPr/>
          <p:nvPr/>
        </p:nvGrpSpPr>
        <p:grpSpPr>
          <a:xfrm>
            <a:off x="4139952" y="1772816"/>
            <a:ext cx="1080120" cy="1387897"/>
            <a:chOff x="4355976" y="1916832"/>
            <a:chExt cx="1080120" cy="1387897"/>
          </a:xfrm>
        </p:grpSpPr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24189" y="1916832"/>
              <a:ext cx="523875" cy="1085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>
            <a:xfrm>
              <a:off x="4355976" y="2996952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RUNNABLE</a:t>
              </a:r>
            </a:p>
          </p:txBody>
        </p:sp>
      </p:grpSp>
      <p:sp>
        <p:nvSpPr>
          <p:cNvPr id="49" name="오른쪽 화살표 48"/>
          <p:cNvSpPr/>
          <p:nvPr/>
        </p:nvSpPr>
        <p:spPr bwMode="auto">
          <a:xfrm>
            <a:off x="3419872" y="2132856"/>
            <a:ext cx="792088" cy="14401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75856" y="2276872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Thread.yield()</a:t>
            </a:r>
            <a:endParaRPr lang="ko-KR" altLang="en-US" sz="1000" b="1" smtClean="0">
              <a:solidFill>
                <a:schemeClr val="tx2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57332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사람</a:t>
            </a:r>
            <a:endParaRPr lang="en-US" altLang="ko-KR" sz="1400" b="1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  <a:p>
            <a:pPr algn="ctr"/>
            <a:r>
              <a:rPr lang="en-US" altLang="ko-KR" sz="1400" b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(thread)</a:t>
            </a:r>
            <a:endParaRPr lang="ko-KR" altLang="en-US" sz="1400" b="1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0" name="그룹 58"/>
          <p:cNvGrpSpPr/>
          <p:nvPr/>
        </p:nvGrpSpPr>
        <p:grpSpPr>
          <a:xfrm>
            <a:off x="-36512" y="3933056"/>
            <a:ext cx="1224136" cy="1589460"/>
            <a:chOff x="35496" y="3933056"/>
            <a:chExt cx="1224136" cy="1589460"/>
          </a:xfrm>
        </p:grpSpPr>
        <p:sp>
          <p:nvSpPr>
            <p:cNvPr id="15" name="TextBox 14"/>
            <p:cNvSpPr txBox="1"/>
            <p:nvPr/>
          </p:nvSpPr>
          <p:spPr>
            <a:xfrm>
              <a:off x="35496" y="5214739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TERMINATED</a:t>
              </a:r>
              <a:endParaRPr lang="ko-KR" altLang="en-US" sz="14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1520" y="3933056"/>
              <a:ext cx="64152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5" name="그룹 94"/>
          <p:cNvGrpSpPr/>
          <p:nvPr/>
        </p:nvGrpSpPr>
        <p:grpSpPr>
          <a:xfrm>
            <a:off x="1835696" y="4293096"/>
            <a:ext cx="1800200" cy="2035388"/>
            <a:chOff x="2051720" y="4293096"/>
            <a:chExt cx="1800200" cy="2035388"/>
          </a:xfrm>
        </p:grpSpPr>
        <p:grpSp>
          <p:nvGrpSpPr>
            <p:cNvPr id="4" name="그룹 29"/>
            <p:cNvGrpSpPr/>
            <p:nvPr/>
          </p:nvGrpSpPr>
          <p:grpSpPr>
            <a:xfrm>
              <a:off x="2123728" y="4293096"/>
              <a:ext cx="1728192" cy="1637020"/>
              <a:chOff x="1763688" y="3880212"/>
              <a:chExt cx="1728192" cy="1637020"/>
            </a:xfrm>
          </p:grpSpPr>
          <p:pic>
            <p:nvPicPr>
              <p:cNvPr id="1035" name="Picture 11" descr="http://img.danawa.com/cms/img/2008/07/16/%BE%C8%B8%B6%C0%C7%C0%DA1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339752" y="4365104"/>
                <a:ext cx="1152128" cy="1152128"/>
              </a:xfrm>
              <a:prstGeom prst="rect">
                <a:avLst/>
              </a:prstGeom>
              <a:noFill/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1763688" y="3880212"/>
                <a:ext cx="1440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400" b="1" smtClean="0">
                    <a:latin typeface="Consolas" pitchFamily="49" charset="0"/>
                    <a:ea typeface="맑은 고딕" pitchFamily="50" charset="-127"/>
                    <a:cs typeface="Consolas" pitchFamily="49" charset="0"/>
                  </a:rPr>
                  <a:t>대기실</a:t>
                </a:r>
                <a:endParaRPr lang="en-US" altLang="ko-KR" sz="1400" b="1" smtClean="0">
                  <a:latin typeface="Consolas" pitchFamily="49" charset="0"/>
                  <a:ea typeface="맑은 고딕" pitchFamily="50" charset="-127"/>
                  <a:cs typeface="Consolas" pitchFamily="49" charset="0"/>
                </a:endParaRPr>
              </a:p>
              <a:p>
                <a:pPr algn="ctr"/>
                <a:r>
                  <a:rPr lang="en-US" altLang="ko-KR" sz="1400" b="1" smtClean="0">
                    <a:latin typeface="Consolas" pitchFamily="49" charset="0"/>
                    <a:ea typeface="맑은 고딕" pitchFamily="50" charset="-127"/>
                    <a:cs typeface="Consolas" pitchFamily="49" charset="0"/>
                  </a:rPr>
                  <a:t>(Wait Set)</a:t>
                </a:r>
                <a:endParaRPr lang="ko-KR" altLang="en-US" sz="1400" b="1" smtClean="0">
                  <a:latin typeface="Consolas" pitchFamily="49" charset="0"/>
                  <a:ea typeface="맑은 고딕" pitchFamily="50" charset="-127"/>
                  <a:cs typeface="Consolas" pitchFamily="49" charset="0"/>
                </a:endParaRPr>
              </a:p>
            </p:txBody>
          </p:sp>
        </p:grpSp>
        <p:grpSp>
          <p:nvGrpSpPr>
            <p:cNvPr id="11" name="그룹 54"/>
            <p:cNvGrpSpPr/>
            <p:nvPr/>
          </p:nvGrpSpPr>
          <p:grpSpPr>
            <a:xfrm>
              <a:off x="2051720" y="4994012"/>
              <a:ext cx="1656184" cy="1334472"/>
              <a:chOff x="2483768" y="4653136"/>
              <a:chExt cx="1656184" cy="1334472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555776" y="5464388"/>
                <a:ext cx="158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smtClean="0">
                    <a:solidFill>
                      <a:schemeClr val="tx2"/>
                    </a:solidFill>
                    <a:latin typeface="Consolas" pitchFamily="49" charset="0"/>
                    <a:ea typeface="맑은 고딕" pitchFamily="50" charset="-127"/>
                    <a:cs typeface="Consolas" pitchFamily="49" charset="0"/>
                  </a:rPr>
                  <a:t>WAITING</a:t>
                </a:r>
              </a:p>
              <a:p>
                <a:pPr algn="ctr"/>
                <a:r>
                  <a:rPr lang="en-US" altLang="ko-KR" sz="1400" b="1" smtClean="0">
                    <a:solidFill>
                      <a:schemeClr val="tx2"/>
                    </a:solidFill>
                    <a:latin typeface="Consolas" pitchFamily="49" charset="0"/>
                    <a:ea typeface="맑은 고딕" pitchFamily="50" charset="-127"/>
                    <a:cs typeface="Consolas" pitchFamily="49" charset="0"/>
                  </a:rPr>
                  <a:t>TIMED_WAITING</a:t>
                </a:r>
              </a:p>
            </p:txBody>
          </p:sp>
          <p:pic>
            <p:nvPicPr>
              <p:cNvPr id="1053" name="Picture 29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483768" y="4653136"/>
                <a:ext cx="78105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6" name="직사각형 55"/>
          <p:cNvSpPr/>
          <p:nvPr/>
        </p:nvSpPr>
        <p:spPr bwMode="auto">
          <a:xfrm>
            <a:off x="7092280" y="4221088"/>
            <a:ext cx="1800200" cy="2088232"/>
          </a:xfrm>
          <a:prstGeom prst="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200" b="1" smtClean="0">
                <a:solidFill>
                  <a:schemeClr val="tx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비밀 화장실 대기실</a:t>
            </a:r>
            <a:endParaRPr lang="en-US" altLang="ko-KR" sz="1200" b="1" smtClean="0">
              <a:solidFill>
                <a:schemeClr val="tx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  <a:p>
            <a:pPr algn="ctr"/>
            <a:r>
              <a:rPr lang="en-US" altLang="ko-KR" sz="1200" b="1" smtClean="0">
                <a:solidFill>
                  <a:schemeClr val="tx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(Entry Set)</a:t>
            </a:r>
            <a:endParaRPr lang="ko-KR" altLang="en-US" sz="1200" b="1" smtClean="0">
              <a:solidFill>
                <a:schemeClr val="tx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2" name="그룹 59"/>
          <p:cNvGrpSpPr/>
          <p:nvPr/>
        </p:nvGrpSpPr>
        <p:grpSpPr>
          <a:xfrm>
            <a:off x="755576" y="4365104"/>
            <a:ext cx="1008112" cy="390237"/>
            <a:chOff x="827584" y="4365104"/>
            <a:chExt cx="1008112" cy="390237"/>
          </a:xfrm>
        </p:grpSpPr>
        <p:sp>
          <p:nvSpPr>
            <p:cNvPr id="41" name="오른쪽 화살표 40"/>
            <p:cNvSpPr/>
            <p:nvPr/>
          </p:nvSpPr>
          <p:spPr bwMode="auto">
            <a:xfrm rot="10800000">
              <a:off x="899592" y="4365104"/>
              <a:ext cx="792088" cy="14401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ko-KR" altLang="en-US" sz="1200" b="1" smtClean="0">
                <a:solidFill>
                  <a:schemeClr val="bg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7584" y="4509120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end of run()</a:t>
              </a:r>
              <a:endParaRPr lang="ko-KR" altLang="en-US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pic>
        <p:nvPicPr>
          <p:cNvPr id="61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857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직사각형 61"/>
          <p:cNvSpPr/>
          <p:nvPr/>
        </p:nvSpPr>
        <p:spPr bwMode="auto">
          <a:xfrm>
            <a:off x="5292080" y="1196752"/>
            <a:ext cx="3672408" cy="194421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 </a:t>
            </a:r>
            <a:r>
              <a:rPr lang="ko-KR" altLang="en-US" sz="1200" b="1" smtClean="0">
                <a:solidFill>
                  <a:srgbClr val="FF0000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비밀 화장실</a:t>
            </a:r>
            <a:endParaRPr lang="en-US" altLang="ko-KR" sz="1200" b="1" smtClean="0">
              <a:solidFill>
                <a:srgbClr val="FF0000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  <a:p>
            <a:pPr algn="ctr"/>
            <a:r>
              <a:rPr lang="en-US" altLang="ko-KR" sz="1200" b="1" smtClean="0">
                <a:solidFill>
                  <a:srgbClr val="FF0000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(Critical Section, synchronized block)</a:t>
            </a:r>
            <a:endParaRPr lang="ko-KR" altLang="en-US" sz="1200" b="1" smtClean="0">
              <a:solidFill>
                <a:srgbClr val="FF0000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4" name="그룹 62"/>
          <p:cNvGrpSpPr/>
          <p:nvPr/>
        </p:nvGrpSpPr>
        <p:grpSpPr>
          <a:xfrm>
            <a:off x="6012160" y="1753652"/>
            <a:ext cx="1080120" cy="1387897"/>
            <a:chOff x="3491880" y="2204864"/>
            <a:chExt cx="1080120" cy="1387897"/>
          </a:xfrm>
        </p:grpSpPr>
        <p:pic>
          <p:nvPicPr>
            <p:cNvPr id="64" name="Picture 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07904" y="2204864"/>
              <a:ext cx="530952" cy="1120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TextBox 64"/>
            <p:cNvSpPr txBox="1"/>
            <p:nvPr/>
          </p:nvSpPr>
          <p:spPr>
            <a:xfrm>
              <a:off x="3491880" y="3284984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(RUNNING)</a:t>
              </a:r>
            </a:p>
          </p:txBody>
        </p:sp>
      </p:grpSp>
      <p:pic>
        <p:nvPicPr>
          <p:cNvPr id="66" name="Picture 2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764704"/>
            <a:ext cx="2286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그룹 66"/>
          <p:cNvGrpSpPr/>
          <p:nvPr/>
        </p:nvGrpSpPr>
        <p:grpSpPr>
          <a:xfrm>
            <a:off x="7596336" y="1772816"/>
            <a:ext cx="1080120" cy="1387897"/>
            <a:chOff x="4355976" y="1916832"/>
            <a:chExt cx="1080120" cy="1387897"/>
          </a:xfrm>
        </p:grpSpPr>
        <p:pic>
          <p:nvPicPr>
            <p:cNvPr id="68" name="Picture 2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24189" y="1916832"/>
              <a:ext cx="523875" cy="1085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TextBox 68"/>
            <p:cNvSpPr txBox="1"/>
            <p:nvPr/>
          </p:nvSpPr>
          <p:spPr>
            <a:xfrm>
              <a:off x="4355976" y="2996952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RUNNABLE</a:t>
              </a:r>
            </a:p>
          </p:txBody>
        </p:sp>
      </p:grpSp>
      <p:sp>
        <p:nvSpPr>
          <p:cNvPr id="70" name="오른쪽 화살표 69"/>
          <p:cNvSpPr/>
          <p:nvPr/>
        </p:nvSpPr>
        <p:spPr bwMode="auto">
          <a:xfrm>
            <a:off x="6876256" y="2132856"/>
            <a:ext cx="792088" cy="14401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32240" y="2276872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Thread.yield()</a:t>
            </a:r>
            <a:endParaRPr lang="ko-KR" altLang="en-US" sz="1000" b="1" smtClean="0">
              <a:solidFill>
                <a:schemeClr val="tx2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107504" y="692696"/>
            <a:ext cx="936104" cy="23762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200" b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실외</a:t>
            </a:r>
            <a:endParaRPr lang="en-US" altLang="ko-KR" sz="1200" b="1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  <a:p>
            <a:pPr algn="ctr"/>
            <a:r>
              <a:rPr lang="en-US" altLang="ko-KR" sz="1200" b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(Memory)</a:t>
            </a:r>
            <a:endParaRPr lang="ko-KR" altLang="en-US" sz="1200" b="1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  <a:p>
            <a:pPr algn="ctr"/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7" name="그룹 57"/>
          <p:cNvGrpSpPr/>
          <p:nvPr/>
        </p:nvGrpSpPr>
        <p:grpSpPr>
          <a:xfrm>
            <a:off x="755576" y="1844824"/>
            <a:ext cx="1008112" cy="390237"/>
            <a:chOff x="611560" y="1844824"/>
            <a:chExt cx="1008112" cy="390237"/>
          </a:xfrm>
        </p:grpSpPr>
        <p:sp>
          <p:nvSpPr>
            <p:cNvPr id="39" name="오른쪽 화살표 38"/>
            <p:cNvSpPr/>
            <p:nvPr/>
          </p:nvSpPr>
          <p:spPr bwMode="auto">
            <a:xfrm>
              <a:off x="683568" y="1844824"/>
              <a:ext cx="792088" cy="14401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ko-KR" altLang="en-US" sz="1200" b="1" smtClean="0">
                <a:solidFill>
                  <a:schemeClr val="bg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1560" y="1988840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Thread.run()</a:t>
              </a:r>
              <a:endParaRPr lang="ko-KR" altLang="en-US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6804248" y="335699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acquire lock</a:t>
            </a:r>
          </a:p>
          <a:p>
            <a:pPr algn="ctr"/>
            <a:r>
              <a:rPr lang="en-US" altLang="ko-KR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release lock</a:t>
            </a:r>
          </a:p>
        </p:txBody>
      </p:sp>
      <p:sp>
        <p:nvSpPr>
          <p:cNvPr id="74" name="위쪽/아래쪽 화살표 73"/>
          <p:cNvSpPr/>
          <p:nvPr/>
        </p:nvSpPr>
        <p:spPr bwMode="auto">
          <a:xfrm>
            <a:off x="8028384" y="3284984"/>
            <a:ext cx="121277" cy="864096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76" name="오른쪽 화살표 75"/>
          <p:cNvSpPr/>
          <p:nvPr/>
        </p:nvSpPr>
        <p:spPr bwMode="auto">
          <a:xfrm rot="8395551">
            <a:off x="3484842" y="4047069"/>
            <a:ext cx="2181221" cy="10252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8" name="그룹 79"/>
          <p:cNvGrpSpPr/>
          <p:nvPr/>
        </p:nvGrpSpPr>
        <p:grpSpPr>
          <a:xfrm>
            <a:off x="7164288" y="4653136"/>
            <a:ext cx="1584176" cy="1656184"/>
            <a:chOff x="6084168" y="4653136"/>
            <a:chExt cx="1584176" cy="1656184"/>
          </a:xfrm>
        </p:grpSpPr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660232" y="4653136"/>
              <a:ext cx="494136" cy="1207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TextBox 78"/>
            <p:cNvSpPr txBox="1"/>
            <p:nvPr/>
          </p:nvSpPr>
          <p:spPr>
            <a:xfrm>
              <a:off x="6084168" y="5786100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BLOCKED</a:t>
              </a:r>
            </a:p>
            <a:p>
              <a:pPr algn="ctr"/>
              <a:r>
                <a:rPr lang="en-US" altLang="ko-KR" sz="14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TIMED_BLOCKED</a:t>
              </a:r>
            </a:p>
          </p:txBody>
        </p:sp>
      </p:grpSp>
      <p:pic>
        <p:nvPicPr>
          <p:cNvPr id="84" name="Picture 6" descr="http://postfiles7.naver.net/20101220_86/rapiesta_1292817566091hh7gE_JPEG/%BF%AD%BC%E8.jpg?type=w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700808"/>
            <a:ext cx="310929" cy="288032"/>
          </a:xfrm>
          <a:prstGeom prst="rect">
            <a:avLst/>
          </a:prstGeom>
          <a:noFill/>
        </p:spPr>
      </p:pic>
      <p:pic>
        <p:nvPicPr>
          <p:cNvPr id="86" name="Picture 6" descr="http://postfiles7.naver.net/20101220_86/rapiesta_1292817566091hh7gE_JPEG/%BF%AD%BC%E8.jpg?type=w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9503" y="1772816"/>
            <a:ext cx="310929" cy="288032"/>
          </a:xfrm>
          <a:prstGeom prst="rect">
            <a:avLst/>
          </a:prstGeom>
          <a:noFill/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676456" y="1916832"/>
            <a:ext cx="247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" name="그룹 101"/>
          <p:cNvGrpSpPr/>
          <p:nvPr/>
        </p:nvGrpSpPr>
        <p:grpSpPr>
          <a:xfrm>
            <a:off x="3491880" y="3429000"/>
            <a:ext cx="1368152" cy="288032"/>
            <a:chOff x="3563888" y="3573016"/>
            <a:chExt cx="1368152" cy="288032"/>
          </a:xfrm>
        </p:grpSpPr>
        <p:sp>
          <p:nvSpPr>
            <p:cNvPr id="77" name="TextBox 76"/>
            <p:cNvSpPr txBox="1"/>
            <p:nvPr/>
          </p:nvSpPr>
          <p:spPr>
            <a:xfrm>
              <a:off x="3563888" y="3584630"/>
              <a:ext cx="12241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Object.wait()</a:t>
              </a:r>
              <a:endParaRPr lang="ko-KR" altLang="en-US" sz="1000" b="1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grpSp>
          <p:nvGrpSpPr>
            <p:cNvPr id="19" name="그룹 94"/>
            <p:cNvGrpSpPr/>
            <p:nvPr/>
          </p:nvGrpSpPr>
          <p:grpSpPr>
            <a:xfrm>
              <a:off x="4644008" y="3573016"/>
              <a:ext cx="288032" cy="288032"/>
              <a:chOff x="5868144" y="4581128"/>
              <a:chExt cx="288032" cy="288032"/>
            </a:xfrm>
          </p:grpSpPr>
          <p:pic>
            <p:nvPicPr>
              <p:cNvPr id="93" name="Picture 6" descr="http://postfiles7.naver.net/20101220_86/rapiesta_1292817566091hh7gE_JPEG/%BF%AD%BC%E8.jpg?type=w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868144" y="4581128"/>
                <a:ext cx="233197" cy="216024"/>
              </a:xfrm>
              <a:prstGeom prst="rect">
                <a:avLst/>
              </a:prstGeom>
              <a:noFill/>
            </p:spPr>
          </p:pic>
          <p:sp>
            <p:nvSpPr>
              <p:cNvPr id="94" name="곱셈 기호 93"/>
              <p:cNvSpPr/>
              <p:nvPr/>
            </p:nvSpPr>
            <p:spPr bwMode="auto">
              <a:xfrm>
                <a:off x="5868144" y="4581128"/>
                <a:ext cx="288032" cy="288032"/>
              </a:xfrm>
              <a:prstGeom prst="mathMultiply">
                <a:avLst>
                  <a:gd name="adj1" fmla="val 636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 sz="1200" b="1" smtClean="0">
                  <a:solidFill>
                    <a:schemeClr val="bg1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endParaRPr>
              </a:p>
            </p:txBody>
          </p:sp>
        </p:grpSp>
      </p:grpSp>
      <p:grpSp>
        <p:nvGrpSpPr>
          <p:cNvPr id="98" name="그룹 97"/>
          <p:cNvGrpSpPr/>
          <p:nvPr/>
        </p:nvGrpSpPr>
        <p:grpSpPr>
          <a:xfrm>
            <a:off x="3707904" y="4653136"/>
            <a:ext cx="1584176" cy="1675348"/>
            <a:chOff x="3707904" y="4653136"/>
            <a:chExt cx="1584176" cy="1675348"/>
          </a:xfrm>
        </p:grpSpPr>
        <p:grpSp>
          <p:nvGrpSpPr>
            <p:cNvPr id="85" name="그룹 54"/>
            <p:cNvGrpSpPr/>
            <p:nvPr/>
          </p:nvGrpSpPr>
          <p:grpSpPr>
            <a:xfrm>
              <a:off x="3707904" y="5013176"/>
              <a:ext cx="1584176" cy="1315308"/>
              <a:chOff x="2195736" y="4653136"/>
              <a:chExt cx="1584176" cy="1315308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2195736" y="5445224"/>
                <a:ext cx="158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smtClean="0">
                    <a:solidFill>
                      <a:schemeClr val="tx2"/>
                    </a:solidFill>
                    <a:latin typeface="Consolas" pitchFamily="49" charset="0"/>
                    <a:ea typeface="맑은 고딕" pitchFamily="50" charset="-127"/>
                    <a:cs typeface="Consolas" pitchFamily="49" charset="0"/>
                  </a:rPr>
                  <a:t>WAITING</a:t>
                </a:r>
              </a:p>
              <a:p>
                <a:pPr algn="ctr"/>
                <a:r>
                  <a:rPr lang="en-US" altLang="ko-KR" sz="1400" b="1" smtClean="0">
                    <a:solidFill>
                      <a:schemeClr val="tx2"/>
                    </a:solidFill>
                    <a:latin typeface="Consolas" pitchFamily="49" charset="0"/>
                    <a:ea typeface="맑은 고딕" pitchFamily="50" charset="-127"/>
                    <a:cs typeface="Consolas" pitchFamily="49" charset="0"/>
                  </a:rPr>
                  <a:t>TIMED_WAITING</a:t>
                </a:r>
              </a:p>
            </p:txBody>
          </p:sp>
          <p:pic>
            <p:nvPicPr>
              <p:cNvPr id="89" name="Picture 29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483768" y="4653136"/>
                <a:ext cx="78105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7" name="TextBox 96"/>
            <p:cNvSpPr txBox="1"/>
            <p:nvPr/>
          </p:nvSpPr>
          <p:spPr>
            <a:xfrm>
              <a:off x="3851920" y="4653136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땅바닥</a:t>
              </a:r>
            </a:p>
          </p:txBody>
        </p:sp>
      </p:grpSp>
      <p:sp>
        <p:nvSpPr>
          <p:cNvPr id="99" name="오른쪽 화살표 98"/>
          <p:cNvSpPr/>
          <p:nvPr/>
        </p:nvSpPr>
        <p:spPr bwMode="auto">
          <a:xfrm rot="6751816">
            <a:off x="4443605" y="4127913"/>
            <a:ext cx="1738101" cy="10310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03" name="그룹 102"/>
          <p:cNvGrpSpPr/>
          <p:nvPr/>
        </p:nvGrpSpPr>
        <p:grpSpPr>
          <a:xfrm>
            <a:off x="5292080" y="4149080"/>
            <a:ext cx="1313317" cy="400110"/>
            <a:chOff x="5292080" y="4365104"/>
            <a:chExt cx="1313317" cy="400110"/>
          </a:xfrm>
        </p:grpSpPr>
        <p:pic>
          <p:nvPicPr>
            <p:cNvPr id="88" name="Picture 6" descr="http://postfiles7.naver.net/20101220_86/rapiesta_1292817566091hh7gE_JPEG/%BF%AD%BC%E8.jpg?type=w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72200" y="4365104"/>
              <a:ext cx="233197" cy="216024"/>
            </a:xfrm>
            <a:prstGeom prst="rect">
              <a:avLst/>
            </a:prstGeom>
            <a:noFill/>
          </p:spPr>
        </p:pic>
        <p:pic>
          <p:nvPicPr>
            <p:cNvPr id="96" name="Picture 6" descr="http://postfiles7.naver.net/20101220_86/rapiesta_1292817566091hh7gE_JPEG/%BF%AD%BC%E8.jpg?type=w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55027" y="4509120"/>
              <a:ext cx="233197" cy="216024"/>
            </a:xfrm>
            <a:prstGeom prst="rect">
              <a:avLst/>
            </a:prstGeom>
            <a:noFill/>
          </p:spPr>
        </p:pic>
        <p:sp>
          <p:nvSpPr>
            <p:cNvPr id="100" name="TextBox 99"/>
            <p:cNvSpPr txBox="1"/>
            <p:nvPr/>
          </p:nvSpPr>
          <p:spPr>
            <a:xfrm>
              <a:off x="5292080" y="4365104"/>
              <a:ext cx="1224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Thread.sleep()</a:t>
              </a:r>
            </a:p>
            <a:p>
              <a:pPr algn="ctr"/>
              <a:r>
                <a:rPr lang="en-US" altLang="ko-KR" sz="1000" b="1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Thread.join()</a:t>
              </a:r>
            </a:p>
          </p:txBody>
        </p:sp>
      </p:grpSp>
      <p:sp>
        <p:nvSpPr>
          <p:cNvPr id="105" name="위쪽/아래쪽 화살표 104"/>
          <p:cNvSpPr/>
          <p:nvPr/>
        </p:nvSpPr>
        <p:spPr bwMode="auto">
          <a:xfrm>
            <a:off x="2699792" y="3284984"/>
            <a:ext cx="121277" cy="864096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81" name="오른쪽 화살표 80"/>
          <p:cNvSpPr/>
          <p:nvPr/>
        </p:nvSpPr>
        <p:spPr bwMode="auto">
          <a:xfrm>
            <a:off x="3851920" y="5013176"/>
            <a:ext cx="2736304" cy="7200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200" b="1" smtClean="0">
              <a:solidFill>
                <a:schemeClr val="bg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synchronized block</a:t>
            </a:r>
          </a:p>
          <a:p>
            <a:pPr lvl="1"/>
            <a:r>
              <a:rPr lang="en-US" altLang="ko-KR" smtClean="0"/>
              <a:t>thread</a:t>
            </a:r>
            <a:r>
              <a:rPr lang="ko-KR" altLang="en-US" smtClean="0"/>
              <a:t>가 </a:t>
            </a:r>
            <a:r>
              <a:rPr lang="en-US" altLang="ko-KR" smtClean="0"/>
              <a:t>key</a:t>
            </a:r>
            <a:r>
              <a:rPr lang="ko-KR" altLang="en-US" smtClean="0"/>
              <a:t>를 갖고 있는지 검사하여 있을 경우에만 진입한다</a:t>
            </a:r>
            <a:r>
              <a:rPr lang="en-US" altLang="ko-KR" smtClean="0"/>
              <a:t>.</a:t>
            </a:r>
          </a:p>
          <a:p>
            <a:pPr lvl="2"/>
            <a:r>
              <a:rPr lang="en-US" altLang="ko-KR" smtClean="0"/>
              <a:t>block</a:t>
            </a:r>
            <a:r>
              <a:rPr lang="ko-KR" altLang="en-US" smtClean="0"/>
              <a:t>을 시작할 때</a:t>
            </a:r>
            <a:r>
              <a:rPr lang="en-US" altLang="ko-KR" smtClean="0"/>
              <a:t>, </a:t>
            </a:r>
            <a:r>
              <a:rPr lang="ko-KR" altLang="en-US" smtClean="0"/>
              <a:t>키를 획득한다</a:t>
            </a:r>
            <a:r>
              <a:rPr lang="en-US" altLang="ko-KR" smtClean="0"/>
              <a:t>.(acquire lock)</a:t>
            </a:r>
          </a:p>
          <a:p>
            <a:pPr lvl="2"/>
            <a:r>
              <a:rPr lang="en-US" altLang="ko-KR" smtClean="0"/>
              <a:t>block</a:t>
            </a:r>
            <a:r>
              <a:rPr lang="ko-KR" altLang="en-US" smtClean="0"/>
              <a:t>을 종료할 때</a:t>
            </a:r>
            <a:r>
              <a:rPr lang="en-US" altLang="ko-KR" smtClean="0"/>
              <a:t>, </a:t>
            </a:r>
            <a:r>
              <a:rPr lang="ko-KR" altLang="en-US" smtClean="0"/>
              <a:t>키를 반납한다</a:t>
            </a:r>
            <a:r>
              <a:rPr lang="en-US" altLang="ko-KR" smtClean="0"/>
              <a:t>.(release lock)</a:t>
            </a:r>
          </a:p>
          <a:p>
            <a:endParaRPr lang="en-US" altLang="ko-KR" smtClean="0"/>
          </a:p>
          <a:p>
            <a:r>
              <a:rPr lang="en-US" altLang="ko-KR" smtClean="0"/>
              <a:t>Thread.yield()</a:t>
            </a:r>
          </a:p>
          <a:p>
            <a:pPr lvl="1"/>
            <a:r>
              <a:rPr lang="en-US" altLang="ko-KR" smtClean="0"/>
              <a:t>CPU scheduling</a:t>
            </a:r>
            <a:r>
              <a:rPr lang="ko-KR" altLang="en-US" smtClean="0"/>
              <a:t>에서 자신이 </a:t>
            </a:r>
            <a:r>
              <a:rPr lang="en-US" altLang="ko-KR" smtClean="0"/>
              <a:t>CPU</a:t>
            </a:r>
            <a:r>
              <a:rPr lang="ko-KR" altLang="en-US" smtClean="0"/>
              <a:t>를 사용하지 않고 다른 </a:t>
            </a:r>
            <a:r>
              <a:rPr lang="en-US" altLang="ko-KR" smtClean="0"/>
              <a:t>thread</a:t>
            </a:r>
            <a:r>
              <a:rPr lang="ko-KR" altLang="en-US" smtClean="0"/>
              <a:t>에게 넘긴다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이 상황이 턴제라고 한다면</a:t>
            </a:r>
            <a:r>
              <a:rPr lang="en-US" altLang="ko-KR" smtClean="0"/>
              <a:t>, </a:t>
            </a:r>
            <a:r>
              <a:rPr lang="ko-KR" altLang="en-US" smtClean="0"/>
              <a:t>자신의 턴을 아무것도 안하고 넘긴다</a:t>
            </a:r>
            <a:r>
              <a:rPr lang="en-US" altLang="ko-KR" smtClean="0"/>
              <a:t>.</a:t>
            </a:r>
          </a:p>
          <a:p>
            <a:endParaRPr lang="en-US" altLang="ko-KR" smtClean="0"/>
          </a:p>
          <a:p>
            <a:r>
              <a:rPr lang="en-US" altLang="ko-KR" smtClean="0"/>
              <a:t>Thread.sleep(), Thread.join(), Object.wait()</a:t>
            </a:r>
          </a:p>
          <a:p>
            <a:pPr lvl="1"/>
            <a:r>
              <a:rPr lang="en-US" altLang="ko-KR" smtClean="0"/>
              <a:t>Thread.sleep() </a:t>
            </a:r>
          </a:p>
          <a:p>
            <a:pPr lvl="2"/>
            <a:r>
              <a:rPr lang="en-US" altLang="ko-KR" smtClean="0"/>
              <a:t>lock</a:t>
            </a:r>
            <a:r>
              <a:rPr lang="ko-KR" altLang="en-US" smtClean="0"/>
              <a:t>을 유지하고</a:t>
            </a:r>
            <a:r>
              <a:rPr lang="en-US" altLang="ko-KR" smtClean="0"/>
              <a:t>, WAITING </a:t>
            </a:r>
            <a:r>
              <a:rPr lang="ko-KR" altLang="en-US" smtClean="0"/>
              <a:t>또는 </a:t>
            </a:r>
            <a:r>
              <a:rPr lang="en-US" altLang="ko-KR" smtClean="0"/>
              <a:t>TIMED_WAITING</a:t>
            </a:r>
            <a:r>
              <a:rPr lang="ko-KR" altLang="en-US" smtClean="0"/>
              <a:t>으로 상태가 변한다</a:t>
            </a:r>
            <a:r>
              <a:rPr lang="en-US" altLang="ko-KR" smtClean="0"/>
              <a:t>.</a:t>
            </a:r>
          </a:p>
          <a:p>
            <a:pPr lvl="2"/>
            <a:r>
              <a:rPr lang="ko-KR" altLang="en-US" smtClean="0"/>
              <a:t>특정 시간동안</a:t>
            </a:r>
            <a:r>
              <a:rPr lang="en-US" altLang="ko-KR" smtClean="0"/>
              <a:t>, </a:t>
            </a:r>
            <a:r>
              <a:rPr lang="ko-KR" altLang="en-US" u="sng" smtClean="0"/>
              <a:t>땅바닥에서</a:t>
            </a:r>
            <a:r>
              <a:rPr lang="ko-KR" altLang="en-US" smtClean="0"/>
              <a:t> 대기한다</a:t>
            </a:r>
            <a:r>
              <a:rPr lang="en-US" altLang="ko-KR" smtClean="0"/>
              <a:t>.</a:t>
            </a:r>
          </a:p>
          <a:p>
            <a:pPr lvl="1"/>
            <a:r>
              <a:rPr lang="en-US" altLang="ko-KR" smtClean="0"/>
              <a:t>Thread.join()</a:t>
            </a:r>
          </a:p>
          <a:p>
            <a:pPr lvl="2"/>
            <a:r>
              <a:rPr lang="en-US" altLang="ko-KR" smtClean="0"/>
              <a:t>lock</a:t>
            </a:r>
            <a:r>
              <a:rPr lang="ko-KR" altLang="en-US" smtClean="0"/>
              <a:t>을 유지하고</a:t>
            </a:r>
            <a:r>
              <a:rPr lang="en-US" altLang="ko-KR" smtClean="0"/>
              <a:t>, WAITING </a:t>
            </a:r>
            <a:r>
              <a:rPr lang="ko-KR" altLang="en-US" smtClean="0"/>
              <a:t>또는 </a:t>
            </a:r>
            <a:r>
              <a:rPr lang="en-US" altLang="ko-KR" smtClean="0"/>
              <a:t>TIMED_WAITING</a:t>
            </a:r>
            <a:r>
              <a:rPr lang="ko-KR" altLang="en-US" smtClean="0"/>
              <a:t>으로 상태가 변한다</a:t>
            </a:r>
            <a:r>
              <a:rPr lang="en-US" altLang="ko-KR" smtClean="0"/>
              <a:t>.</a:t>
            </a:r>
          </a:p>
          <a:p>
            <a:pPr lvl="2"/>
            <a:r>
              <a:rPr lang="ko-KR" altLang="en-US" smtClean="0"/>
              <a:t>다른 사람이 나올 때까지</a:t>
            </a:r>
            <a:r>
              <a:rPr lang="en-US" altLang="ko-KR" smtClean="0"/>
              <a:t>,</a:t>
            </a:r>
            <a:r>
              <a:rPr lang="ko-KR" altLang="en-US" smtClean="0"/>
              <a:t> </a:t>
            </a:r>
            <a:r>
              <a:rPr lang="ko-KR" altLang="en-US" u="sng" smtClean="0"/>
              <a:t>땅바닥에서</a:t>
            </a:r>
            <a:r>
              <a:rPr lang="ko-KR" altLang="en-US" smtClean="0"/>
              <a:t> 대기한다</a:t>
            </a:r>
            <a:r>
              <a:rPr lang="en-US" altLang="ko-KR" smtClean="0"/>
              <a:t>.</a:t>
            </a:r>
          </a:p>
          <a:p>
            <a:pPr lvl="1"/>
            <a:r>
              <a:rPr lang="en-US" altLang="ko-KR" smtClean="0"/>
              <a:t>Object.wait()</a:t>
            </a:r>
          </a:p>
          <a:p>
            <a:pPr lvl="2"/>
            <a:r>
              <a:rPr lang="en-US" altLang="ko-KR" smtClean="0"/>
              <a:t>lock</a:t>
            </a:r>
            <a:r>
              <a:rPr lang="ko-KR" altLang="en-US" smtClean="0"/>
              <a:t>을 반납하고</a:t>
            </a:r>
            <a:r>
              <a:rPr lang="en-US" altLang="ko-KR" smtClean="0"/>
              <a:t>, WAITING </a:t>
            </a:r>
            <a:r>
              <a:rPr lang="ko-KR" altLang="en-US" smtClean="0"/>
              <a:t>또는 </a:t>
            </a:r>
            <a:r>
              <a:rPr lang="en-US" altLang="ko-KR" smtClean="0"/>
              <a:t>TIMED_WAITING</a:t>
            </a:r>
            <a:r>
              <a:rPr lang="ko-KR" altLang="en-US" smtClean="0"/>
              <a:t>으로 상태가 변한다</a:t>
            </a:r>
            <a:r>
              <a:rPr lang="en-US" altLang="ko-KR" smtClean="0"/>
              <a:t>.</a:t>
            </a:r>
          </a:p>
          <a:p>
            <a:pPr lvl="2"/>
            <a:r>
              <a:rPr lang="en-US" altLang="ko-KR" smtClean="0"/>
              <a:t>Object</a:t>
            </a:r>
            <a:r>
              <a:rPr lang="ko-KR" altLang="en-US" smtClean="0"/>
              <a:t>의 </a:t>
            </a:r>
            <a:r>
              <a:rPr lang="en-US" altLang="ko-KR" smtClean="0"/>
              <a:t>wait set</a:t>
            </a:r>
            <a:r>
              <a:rPr lang="ko-KR" altLang="en-US" smtClean="0"/>
              <a:t>에 들어간다</a:t>
            </a:r>
            <a:r>
              <a:rPr lang="en-US" altLang="ko-KR" smtClean="0"/>
              <a:t>.</a:t>
            </a:r>
          </a:p>
          <a:p>
            <a:pPr lvl="2"/>
            <a:r>
              <a:rPr lang="ko-KR" altLang="en-US" smtClean="0"/>
              <a:t>화장실에 들어갔다가</a:t>
            </a:r>
            <a:r>
              <a:rPr lang="en-US" altLang="ko-KR" smtClean="0"/>
              <a:t>, </a:t>
            </a:r>
            <a:r>
              <a:rPr lang="ko-KR" altLang="en-US" smtClean="0"/>
              <a:t>열쇠를 반납하고</a:t>
            </a:r>
            <a:r>
              <a:rPr lang="en-US" altLang="ko-KR" smtClean="0"/>
              <a:t>, </a:t>
            </a:r>
            <a:r>
              <a:rPr lang="ko-KR" altLang="en-US" u="sng" smtClean="0"/>
              <a:t>대기실에서</a:t>
            </a:r>
            <a:r>
              <a:rPr lang="ko-KR" altLang="en-US" smtClean="0"/>
              <a:t> 대기한다</a:t>
            </a:r>
            <a:r>
              <a:rPr lang="en-US" altLang="ko-KR" smtClean="0"/>
              <a:t>.</a:t>
            </a:r>
          </a:p>
          <a:p>
            <a:endParaRPr lang="en-US" altLang="ko-KR" smtClean="0"/>
          </a:p>
          <a:p>
            <a:pPr lvl="2"/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Java Thread States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Thread.interrupt(), Object.notify(), Object.notifyAll()</a:t>
            </a:r>
          </a:p>
          <a:p>
            <a:pPr lvl="1"/>
            <a:r>
              <a:rPr lang="en-US" altLang="ko-KR" smtClean="0"/>
              <a:t>Thread.interrupt()</a:t>
            </a:r>
          </a:p>
          <a:p>
            <a:pPr lvl="2"/>
            <a:r>
              <a:rPr lang="en-US" altLang="ko-KR" smtClean="0"/>
              <a:t>lock</a:t>
            </a:r>
            <a:r>
              <a:rPr lang="ko-KR" altLang="en-US" smtClean="0"/>
              <a:t>이 필요없고</a:t>
            </a:r>
            <a:r>
              <a:rPr lang="en-US" altLang="ko-KR" smtClean="0"/>
              <a:t>, thread</a:t>
            </a:r>
            <a:r>
              <a:rPr lang="ko-KR" altLang="en-US" smtClean="0"/>
              <a:t>를 지정하여 </a:t>
            </a:r>
            <a:r>
              <a:rPr lang="en-US" altLang="ko-KR" smtClean="0"/>
              <a:t>InterruptedException</a:t>
            </a:r>
            <a:r>
              <a:rPr lang="ko-KR" altLang="en-US" smtClean="0"/>
              <a:t>을 통보한다</a:t>
            </a:r>
            <a:r>
              <a:rPr lang="en-US" altLang="ko-KR" smtClean="0"/>
              <a:t>.</a:t>
            </a:r>
          </a:p>
          <a:p>
            <a:pPr lvl="3"/>
            <a:r>
              <a:rPr lang="ko-KR" altLang="en-US" smtClean="0"/>
              <a:t>단</a:t>
            </a:r>
            <a:r>
              <a:rPr lang="en-US" altLang="ko-KR" smtClean="0"/>
              <a:t>, wait()</a:t>
            </a:r>
            <a:r>
              <a:rPr lang="ko-KR" altLang="en-US" smtClean="0"/>
              <a:t>중인 </a:t>
            </a:r>
            <a:r>
              <a:rPr lang="en-US" altLang="ko-KR" smtClean="0"/>
              <a:t>thread</a:t>
            </a:r>
            <a:r>
              <a:rPr lang="ko-KR" altLang="en-US" smtClean="0"/>
              <a:t>는 </a:t>
            </a:r>
            <a:r>
              <a:rPr lang="en-US" altLang="ko-KR" smtClean="0"/>
              <a:t>lock</a:t>
            </a:r>
            <a:r>
              <a:rPr lang="ko-KR" altLang="en-US" smtClean="0"/>
              <a:t>을 얻은 후에</a:t>
            </a:r>
            <a:r>
              <a:rPr lang="en-US" altLang="ko-KR" smtClean="0"/>
              <a:t>,</a:t>
            </a:r>
            <a:r>
              <a:rPr lang="ko-KR" altLang="en-US" smtClean="0"/>
              <a:t> 통보 받는다</a:t>
            </a:r>
            <a:r>
              <a:rPr lang="en-US" altLang="ko-KR" smtClean="0"/>
              <a:t>.</a:t>
            </a:r>
          </a:p>
          <a:p>
            <a:pPr lvl="2"/>
            <a:r>
              <a:rPr lang="ko-KR" altLang="en-US" u="sng" smtClean="0"/>
              <a:t>대기중인</a:t>
            </a:r>
            <a:r>
              <a:rPr lang="en-US" altLang="ko-KR" u="sng" smtClean="0"/>
              <a:t>(</a:t>
            </a:r>
            <a:r>
              <a:rPr lang="ko-KR" altLang="en-US" u="sng" smtClean="0"/>
              <a:t>대기실이나 땅바닥</a:t>
            </a:r>
            <a:r>
              <a:rPr lang="en-US" altLang="ko-KR" u="sng" smtClean="0"/>
              <a:t>)</a:t>
            </a:r>
            <a:r>
              <a:rPr lang="ko-KR" altLang="en-US" smtClean="0"/>
              <a:t> 특정 사람에게</a:t>
            </a:r>
            <a:r>
              <a:rPr lang="en-US" altLang="ko-KR" smtClean="0"/>
              <a:t>, </a:t>
            </a:r>
            <a:r>
              <a:rPr lang="ko-KR" altLang="en-US" smtClean="0"/>
              <a:t>열쇠를 가져가라고 직접 말한다</a:t>
            </a:r>
            <a:r>
              <a:rPr lang="en-US" altLang="ko-KR" smtClean="0"/>
              <a:t>. </a:t>
            </a:r>
          </a:p>
          <a:p>
            <a:pPr lvl="3"/>
            <a:r>
              <a:rPr lang="ko-KR" altLang="en-US" smtClean="0"/>
              <a:t>단 열쇠를 가져갈 수 있는지는 모른다</a:t>
            </a:r>
            <a:r>
              <a:rPr lang="en-US" altLang="ko-KR" smtClean="0"/>
              <a:t>.</a:t>
            </a:r>
          </a:p>
          <a:p>
            <a:pPr lvl="1"/>
            <a:r>
              <a:rPr lang="en-US" altLang="ko-KR" smtClean="0"/>
              <a:t>Object.notify()</a:t>
            </a:r>
          </a:p>
          <a:p>
            <a:pPr lvl="2"/>
            <a:r>
              <a:rPr lang="en-US" altLang="ko-KR" smtClean="0"/>
              <a:t>lock</a:t>
            </a:r>
            <a:r>
              <a:rPr lang="ko-KR" altLang="en-US" smtClean="0"/>
              <a:t>을 취한 후</a:t>
            </a:r>
            <a:r>
              <a:rPr lang="en-US" altLang="ko-KR" smtClean="0"/>
              <a:t>, wait set </a:t>
            </a:r>
            <a:r>
              <a:rPr lang="ko-KR" altLang="en-US" smtClean="0"/>
              <a:t>안에 있는 한 </a:t>
            </a:r>
            <a:r>
              <a:rPr lang="en-US" altLang="ko-KR" smtClean="0"/>
              <a:t>thread</a:t>
            </a:r>
            <a:r>
              <a:rPr lang="ko-KR" altLang="en-US" smtClean="0"/>
              <a:t>를 </a:t>
            </a:r>
            <a:r>
              <a:rPr lang="en-US" altLang="ko-KR" smtClean="0"/>
              <a:t>wait set</a:t>
            </a:r>
            <a:r>
              <a:rPr lang="ko-KR" altLang="en-US" smtClean="0"/>
              <a:t>에서 나오게 한다</a:t>
            </a:r>
            <a:r>
              <a:rPr lang="en-US" altLang="ko-KR" smtClean="0"/>
              <a:t>.</a:t>
            </a:r>
          </a:p>
          <a:p>
            <a:pPr lvl="2"/>
            <a:r>
              <a:rPr lang="ko-KR" altLang="en-US" smtClean="0"/>
              <a:t>열쇠를 획득한 후</a:t>
            </a:r>
            <a:r>
              <a:rPr lang="en-US" altLang="ko-KR" smtClean="0"/>
              <a:t>, </a:t>
            </a:r>
            <a:r>
              <a:rPr lang="ko-KR" altLang="en-US" u="sng" smtClean="0"/>
              <a:t>대기실에 있는 </a:t>
            </a:r>
            <a:r>
              <a:rPr lang="ko-KR" altLang="en-US" smtClean="0"/>
              <a:t>사람중 한명에게 방송을 통해 열쇠를 가져가라고 말한다</a:t>
            </a:r>
            <a:r>
              <a:rPr lang="en-US" altLang="ko-KR" smtClean="0"/>
              <a:t>.</a:t>
            </a:r>
          </a:p>
          <a:p>
            <a:pPr lvl="1"/>
            <a:r>
              <a:rPr lang="en-US" altLang="ko-KR" smtClean="0"/>
              <a:t>Object.notifyAll()</a:t>
            </a:r>
          </a:p>
          <a:p>
            <a:pPr lvl="2"/>
            <a:r>
              <a:rPr lang="en-US" altLang="ko-KR" smtClean="0"/>
              <a:t>lock</a:t>
            </a:r>
            <a:r>
              <a:rPr lang="ko-KR" altLang="en-US" smtClean="0"/>
              <a:t>을 취한 후</a:t>
            </a:r>
            <a:r>
              <a:rPr lang="en-US" altLang="ko-KR" smtClean="0"/>
              <a:t>, wait set </a:t>
            </a:r>
            <a:r>
              <a:rPr lang="ko-KR" altLang="en-US" smtClean="0"/>
              <a:t>안에 있는 모든 </a:t>
            </a:r>
            <a:r>
              <a:rPr lang="en-US" altLang="ko-KR" smtClean="0"/>
              <a:t>thread</a:t>
            </a:r>
            <a:r>
              <a:rPr lang="ko-KR" altLang="en-US" smtClean="0"/>
              <a:t>를 </a:t>
            </a:r>
            <a:r>
              <a:rPr lang="en-US" altLang="ko-KR" smtClean="0"/>
              <a:t>wait set</a:t>
            </a:r>
            <a:r>
              <a:rPr lang="ko-KR" altLang="en-US" smtClean="0"/>
              <a:t>에서 나오게 한다</a:t>
            </a:r>
            <a:r>
              <a:rPr lang="en-US" altLang="ko-KR" smtClean="0"/>
              <a:t>.</a:t>
            </a:r>
          </a:p>
          <a:p>
            <a:pPr lvl="2"/>
            <a:r>
              <a:rPr lang="ko-KR" altLang="en-US" smtClean="0"/>
              <a:t>열쇠를 획득한 후</a:t>
            </a:r>
            <a:r>
              <a:rPr lang="en-US" altLang="ko-KR" smtClean="0"/>
              <a:t>, </a:t>
            </a:r>
            <a:r>
              <a:rPr lang="ko-KR" altLang="en-US" u="sng" smtClean="0"/>
              <a:t>대기실에 있는 </a:t>
            </a:r>
            <a:r>
              <a:rPr lang="ko-KR" altLang="en-US" smtClean="0"/>
              <a:t>사람 모두에게 방송을 통해 열쇠를 가져가라고 말한다</a:t>
            </a:r>
            <a:r>
              <a:rPr lang="en-US" altLang="ko-KR" smtClean="0"/>
              <a:t>.</a:t>
            </a:r>
          </a:p>
          <a:p>
            <a:pPr lvl="3"/>
            <a:r>
              <a:rPr lang="ko-KR" altLang="en-US" smtClean="0"/>
              <a:t>실제로 열쇠를 가져갈 수 있는 사람은 그 중 한명 또는 일부이다</a:t>
            </a:r>
            <a:r>
              <a:rPr lang="en-US" altLang="ko-KR" smtClean="0"/>
              <a:t>.</a:t>
            </a:r>
          </a:p>
          <a:p>
            <a:pPr lvl="2"/>
            <a:endParaRPr lang="en-US" altLang="ko-KR" smtClean="0"/>
          </a:p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Java Thread States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(박혜웅) 골프존 메모리캐쉬 적용 방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algn="ctr">
          <a:defRPr sz="1200" b="1" smtClean="0">
            <a:solidFill>
              <a:schemeClr val="bg1"/>
            </a:solidFill>
            <a:latin typeface="Consolas" pitchFamily="49" charset="0"/>
            <a:ea typeface="맑은 고딕" pitchFamily="50" charset="-127"/>
            <a:cs typeface="Consolas" pitchFamily="49" charset="0"/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1400" b="1" smtClean="0">
            <a:latin typeface="Consolas" pitchFamily="49" charset="0"/>
            <a:ea typeface="맑은 고딕" pitchFamily="50" charset="-127"/>
            <a:cs typeface="Consolas" pitchFamily="49" charset="0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16652</TotalTime>
  <Words>379</Words>
  <Application>Microsoft Office PowerPoint</Application>
  <PresentationFormat>화면 슬라이드 쇼(4:3)</PresentationFormat>
  <Paragraphs>83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(박혜웅) 골프존 메모리캐쉬 적용 방안</vt:lpstr>
      <vt:lpstr>Java Thread</vt:lpstr>
      <vt:lpstr>Java Thread States</vt:lpstr>
      <vt:lpstr>Java Thread States</vt:lpstr>
      <vt:lpstr>Java Thread States</vt:lpstr>
    </vt:vector>
  </TitlesOfParts>
  <Company>미디어레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박혜웅</dc:creator>
  <cp:lastModifiedBy>박혜웅(bage)</cp:lastModifiedBy>
  <cp:revision>5072</cp:revision>
  <cp:lastPrinted>2010-03-04T10:41:29Z</cp:lastPrinted>
  <dcterms:created xsi:type="dcterms:W3CDTF">2007-07-25T02:21:39Z</dcterms:created>
  <dcterms:modified xsi:type="dcterms:W3CDTF">2011-12-02T06:10:31Z</dcterms:modified>
</cp:coreProperties>
</file>